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432" r:id="rId3"/>
    <p:sldId id="593" r:id="rId4"/>
    <p:sldId id="596" r:id="rId5"/>
    <p:sldId id="597" r:id="rId6"/>
    <p:sldId id="598" r:id="rId7"/>
    <p:sldId id="599" r:id="rId8"/>
    <p:sldId id="600" r:id="rId9"/>
    <p:sldId id="603" r:id="rId10"/>
    <p:sldId id="611" r:id="rId11"/>
    <p:sldId id="604" r:id="rId12"/>
    <p:sldId id="606" r:id="rId13"/>
    <p:sldId id="605" r:id="rId14"/>
    <p:sldId id="607" r:id="rId15"/>
    <p:sldId id="445" r:id="rId16"/>
    <p:sldId id="446" r:id="rId17"/>
    <p:sldId id="447" r:id="rId18"/>
    <p:sldId id="448" r:id="rId19"/>
    <p:sldId id="450" r:id="rId20"/>
    <p:sldId id="451" r:id="rId21"/>
    <p:sldId id="479" r:id="rId22"/>
    <p:sldId id="466" r:id="rId23"/>
    <p:sldId id="472" r:id="rId24"/>
    <p:sldId id="482" r:id="rId25"/>
    <p:sldId id="483" r:id="rId26"/>
    <p:sldId id="487" r:id="rId27"/>
    <p:sldId id="488" r:id="rId28"/>
    <p:sldId id="494" r:id="rId29"/>
    <p:sldId id="523" r:id="rId30"/>
    <p:sldId id="524" r:id="rId31"/>
    <p:sldId id="495" r:id="rId32"/>
    <p:sldId id="496" r:id="rId33"/>
    <p:sldId id="502" r:id="rId34"/>
    <p:sldId id="504" r:id="rId35"/>
    <p:sldId id="505" r:id="rId36"/>
    <p:sldId id="508" r:id="rId37"/>
    <p:sldId id="510" r:id="rId38"/>
    <p:sldId id="511" r:id="rId39"/>
    <p:sldId id="513" r:id="rId40"/>
    <p:sldId id="515" r:id="rId41"/>
    <p:sldId id="517" r:id="rId42"/>
    <p:sldId id="429" r:id="rId43"/>
    <p:sldId id="428" r:id="rId44"/>
    <p:sldId id="613" r:id="rId45"/>
    <p:sldId id="614" r:id="rId46"/>
    <p:sldId id="615" r:id="rId47"/>
    <p:sldId id="31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2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F970-6833-4B50-A0C0-121238D367E4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8CE2-4EC9-43A8-851C-B48A97B0B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96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0CE29-DBF6-494F-ABC5-71A63C4221D3}" type="slidenum">
              <a:rPr lang="en-GB"/>
              <a:pPr/>
              <a:t>3</a:t>
            </a:fld>
            <a:endParaRPr lang="en-GB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4032"/>
            <a:ext cx="5026369" cy="4113834"/>
          </a:xfrm>
        </p:spPr>
        <p:txBody>
          <a:bodyPr/>
          <a:lstStyle/>
          <a:p>
            <a:r>
              <a:rPr lang="en-GB" dirty="0"/>
              <a:t>Our </a:t>
            </a:r>
            <a:r>
              <a:rPr lang="en-GB" dirty="0" smtClean="0"/>
              <a:t>sleep-wake </a:t>
            </a:r>
            <a:r>
              <a:rPr lang="en-GB" dirty="0"/>
              <a:t>cycle is governed by the circadian </a:t>
            </a:r>
            <a:r>
              <a:rPr lang="en-GB" dirty="0" smtClean="0"/>
              <a:t>clock.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CD59A-2435-446F-ACE3-E2807944D7D1}" type="slidenum">
              <a:rPr lang="en-GB"/>
              <a:pPr/>
              <a:t>33</a:t>
            </a:fld>
            <a:endParaRPr lang="en-GB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 dirty="0"/>
              <a:t>Associated with:</a:t>
            </a:r>
          </a:p>
          <a:p>
            <a:r>
              <a:rPr lang="en-GB" dirty="0"/>
              <a:t>	Night wakes</a:t>
            </a:r>
          </a:p>
          <a:p>
            <a:r>
              <a:rPr lang="en-GB" dirty="0"/>
              <a:t>	Mood disorders</a:t>
            </a:r>
          </a:p>
          <a:p>
            <a:r>
              <a:rPr lang="en-GB" dirty="0"/>
              <a:t>	Hypertension</a:t>
            </a:r>
          </a:p>
          <a:p>
            <a:r>
              <a:rPr lang="en-GB" dirty="0"/>
              <a:t>	Cardiac arrhythmias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9177F-B334-4A08-A823-A48687E43755}" type="slidenum">
              <a:rPr lang="en-GB"/>
              <a:pPr/>
              <a:t>34</a:t>
            </a:fld>
            <a:endParaRPr lang="en-GB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/>
              <a:t>Genetic basis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7BB4B-A2FC-4CB3-9FC6-108D8B3EA721}" type="slidenum">
              <a:rPr lang="en-GB"/>
              <a:pPr/>
              <a:t>39</a:t>
            </a:fld>
            <a:endParaRPr lang="en-GB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 dirty="0"/>
              <a:t>.5% in elderly</a:t>
            </a:r>
            <a:r>
              <a:rPr lang="en-GB" dirty="0" smtClean="0"/>
              <a:t>. </a:t>
            </a:r>
            <a:r>
              <a:rPr lang="en-GB" dirty="0"/>
              <a:t>.38% in general pop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55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764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4471-D3A3-430F-BFEB-F227478411E1}" type="slidenum">
              <a:rPr lang="en-GB"/>
              <a:pPr/>
              <a:t>15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 dirty="0"/>
              <a:t>Bremer did feline transection experiments in </a:t>
            </a:r>
            <a:r>
              <a:rPr lang="en-GB" dirty="0" smtClean="0"/>
              <a:t>the 1930s.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31261-79C8-4B44-87FA-70A72DE1BFCE}" type="slidenum">
              <a:rPr lang="en-GB"/>
              <a:pPr/>
              <a:t>16</a:t>
            </a:fld>
            <a:endParaRPr lang="en-GB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/>
              <a:t>Bremer did feline transection experiments in 1930s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D4287-0491-4ED2-BB22-6C1B1E615BD3}" type="slidenum">
              <a:rPr lang="en-GB"/>
              <a:pPr/>
              <a:t>17</a:t>
            </a:fld>
            <a:endParaRPr lang="en-GB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 dirty="0"/>
              <a:t>Bremer did feline transection experiments in </a:t>
            </a:r>
            <a:r>
              <a:rPr lang="en-GB" dirty="0" smtClean="0"/>
              <a:t>1930s.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964D1-09C9-4DE4-B9CC-E26312208917}" type="slidenum">
              <a:rPr lang="en-GB"/>
              <a:pPr/>
              <a:t>18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032"/>
            <a:ext cx="5486727" cy="4113834"/>
          </a:xfrm>
        </p:spPr>
        <p:txBody>
          <a:bodyPr/>
          <a:lstStyle/>
          <a:p>
            <a:r>
              <a:rPr lang="en-GB" dirty="0"/>
              <a:t>Bremer did feline transection experiments in </a:t>
            </a:r>
            <a:r>
              <a:rPr lang="en-GB" dirty="0" smtClean="0"/>
              <a:t>1930s.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83977-021D-4204-94A1-33A80D8E4E73}" type="slidenum">
              <a:rPr lang="en-GB"/>
              <a:pPr/>
              <a:t>32</a:t>
            </a:fld>
            <a:endParaRPr lang="en-GB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546"/>
            <a:ext cx="5026369" cy="4115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Chapter 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Sleep and Biological Rhythms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sleep</a:t>
            </a:r>
            <a:endParaRPr lang="en-GB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058" y="4205497"/>
            <a:ext cx="3393898" cy="2235160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57956" y="1782057"/>
            <a:ext cx="8511822" cy="2315809"/>
          </a:xfrm>
        </p:spPr>
        <p:txBody>
          <a:bodyPr/>
          <a:lstStyle/>
          <a:p>
            <a:r>
              <a:rPr lang="cs-CZ" sz="1800" dirty="0" smtClean="0"/>
              <a:t>Electroencephalogram (EEG): Measures electrical activity of the brain</a:t>
            </a:r>
          </a:p>
          <a:p>
            <a:r>
              <a:rPr lang="cs-CZ" sz="1800" dirty="0" smtClean="0"/>
              <a:t>Electrooculogram (EOG): Measures eye movements </a:t>
            </a:r>
          </a:p>
          <a:p>
            <a:r>
              <a:rPr lang="cs-CZ" sz="1800" dirty="0" smtClean="0"/>
              <a:t>Electromyogram (EMG): Measures electrical activity of the muscles</a:t>
            </a:r>
            <a:endParaRPr lang="en-GB" sz="1800" dirty="0" smtClean="0"/>
          </a:p>
          <a:p>
            <a:r>
              <a:rPr lang="en-GB" sz="1800" dirty="0" err="1" smtClean="0"/>
              <a:t>Actigraphy</a:t>
            </a:r>
            <a:r>
              <a:rPr lang="en-GB" sz="1800" dirty="0" smtClean="0"/>
              <a:t>: sensor measures gross motor activity</a:t>
            </a:r>
            <a:endParaRPr lang="cs-CZ" sz="18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464" y="4478919"/>
            <a:ext cx="4117269" cy="189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 stages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8458" y="2946400"/>
            <a:ext cx="3879320" cy="22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600" dirty="0" smtClean="0"/>
              <a:t>Stage 1 refers to the transition of the brain from alpha waves to theta waves (theta activity</a:t>
            </a:r>
            <a:r>
              <a:rPr lang="en-GB" sz="1600" dirty="0" smtClean="0"/>
              <a:t>)</a:t>
            </a:r>
            <a:endParaRPr lang="en-GB" sz="1600" dirty="0" smtClean="0"/>
          </a:p>
          <a:p>
            <a:r>
              <a:rPr lang="en-GB" sz="1600" dirty="0" smtClean="0"/>
              <a:t>Stage 2 sleep – no eye movement or theta activity. There are sleep spindles, 1-2 second bursts of 12-14 Hz activity, and K complexes</a:t>
            </a:r>
          </a:p>
          <a:p>
            <a:r>
              <a:rPr lang="en-GB" sz="1600" dirty="0" smtClean="0"/>
              <a:t>Stage 3 sleep – very slow brain waves (delta waves) that have a frequency of </a:t>
            </a:r>
          </a:p>
          <a:p>
            <a:pPr marL="0" indent="0">
              <a:buNone/>
            </a:pPr>
            <a:r>
              <a:rPr lang="en-GB" sz="1600" dirty="0" smtClean="0"/>
              <a:t>     1-4Hz</a:t>
            </a:r>
          </a:p>
          <a:p>
            <a:r>
              <a:rPr lang="en-GB" sz="1600" dirty="0" smtClean="0"/>
              <a:t>Stage 4 – delta waves predominate for a deeper level of sleep</a:t>
            </a:r>
          </a:p>
          <a:p>
            <a:r>
              <a:rPr lang="en-GB" sz="1600" dirty="0" smtClean="0"/>
              <a:t>REM (‘paradoxical’) sleep</a:t>
            </a:r>
            <a:endParaRPr lang="en-GB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EEG tracings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212" y="1827213"/>
            <a:ext cx="529721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Ponto-</a:t>
            </a:r>
            <a:r>
              <a:rPr lang="en-GB" dirty="0" err="1" smtClean="0"/>
              <a:t>geniculo</a:t>
            </a:r>
            <a:r>
              <a:rPr lang="en-GB" dirty="0" smtClean="0"/>
              <a:t>-occipital waves or PGO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 appearance of </a:t>
            </a:r>
            <a:r>
              <a:rPr lang="en-GB" sz="1800" dirty="0" err="1" smtClean="0"/>
              <a:t>ponto</a:t>
            </a:r>
            <a:r>
              <a:rPr lang="en-GB" sz="1800" dirty="0" smtClean="0"/>
              <a:t>-</a:t>
            </a:r>
            <a:r>
              <a:rPr lang="en-GB" sz="1800" dirty="0" err="1" smtClean="0"/>
              <a:t>geniculo</a:t>
            </a:r>
            <a:r>
              <a:rPr lang="en-GB" sz="1800" dirty="0" smtClean="0"/>
              <a:t>-occipital waves (PGO waves) is the initial sign that REM sleep </a:t>
            </a:r>
            <a:r>
              <a:rPr lang="en-GB" sz="1800" dirty="0" smtClean="0"/>
              <a:t>has started</a:t>
            </a:r>
            <a:endParaRPr lang="en-GB" sz="1800" dirty="0" smtClean="0"/>
          </a:p>
          <a:p>
            <a:r>
              <a:rPr lang="en-GB" sz="1800" dirty="0" err="1" smtClean="0"/>
              <a:t>Phasic</a:t>
            </a:r>
            <a:r>
              <a:rPr lang="en-GB" sz="1800" dirty="0" smtClean="0"/>
              <a:t> electrical bursts of neural activity that begin in the </a:t>
            </a:r>
            <a:r>
              <a:rPr lang="en-GB" sz="1800" dirty="0" err="1" smtClean="0"/>
              <a:t>pons</a:t>
            </a:r>
            <a:r>
              <a:rPr lang="en-GB" sz="1800" dirty="0" smtClean="0"/>
              <a:t> to </a:t>
            </a:r>
          </a:p>
          <a:p>
            <a:pPr lvl="1"/>
            <a:r>
              <a:rPr lang="en-GB" sz="1800" dirty="0" smtClean="0"/>
              <a:t>lateral </a:t>
            </a:r>
            <a:r>
              <a:rPr lang="en-GB" sz="1800" dirty="0" err="1" smtClean="0"/>
              <a:t>geniculate</a:t>
            </a:r>
            <a:r>
              <a:rPr lang="en-GB" sz="1800" dirty="0" smtClean="0"/>
              <a:t> nucleus in the hypothalamus </a:t>
            </a:r>
          </a:p>
          <a:p>
            <a:pPr lvl="1"/>
            <a:r>
              <a:rPr lang="en-GB" sz="1800" dirty="0" smtClean="0"/>
              <a:t>terminate in the occipital primary visual cortex</a:t>
            </a:r>
          </a:p>
          <a:p>
            <a:r>
              <a:rPr lang="en-GB" sz="1800" dirty="0" smtClean="0"/>
              <a:t>Just before REM sleep, PGO waves are observed; therefore, PGO waves may be linked to dreaming</a:t>
            </a:r>
          </a:p>
          <a:p>
            <a:r>
              <a:rPr lang="en-GB" sz="1800" dirty="0" smtClean="0"/>
              <a:t>PGO waves may be responsible for the rapid eye movement</a:t>
            </a:r>
            <a:endParaRPr lang="en-GB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Sequences of NREM &amp; REM sleep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70–90 minutes of NREM sleep</a:t>
            </a:r>
          </a:p>
          <a:p>
            <a:r>
              <a:rPr lang="en-GB" dirty="0" smtClean="0"/>
              <a:t>The stages being ordered 1–2–3–4–3–2</a:t>
            </a:r>
          </a:p>
          <a:p>
            <a:r>
              <a:rPr lang="en-GB" dirty="0" smtClean="0"/>
              <a:t>First period of REM sleep, which may last between 5 and 15 minutes</a:t>
            </a:r>
          </a:p>
          <a:p>
            <a:r>
              <a:rPr lang="en-GB" dirty="0" smtClean="0"/>
              <a:t>NREM-REM cycles</a:t>
            </a:r>
          </a:p>
          <a:p>
            <a:r>
              <a:rPr lang="en-GB" dirty="0" smtClean="0"/>
              <a:t>REM becomes longer</a:t>
            </a:r>
          </a:p>
          <a:p>
            <a:r>
              <a:rPr lang="en-GB" dirty="0" smtClean="0"/>
              <a:t>REM sleep makes up nearly 25%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3069" y="2607734"/>
            <a:ext cx="3189287" cy="2629958"/>
            <a:chOff x="468313" y="1700213"/>
            <a:chExt cx="4392612" cy="3605212"/>
          </a:xfrm>
        </p:grpSpPr>
        <p:pic>
          <p:nvPicPr>
            <p:cNvPr id="558082" name="Picture 2" descr="N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700213"/>
              <a:ext cx="4392612" cy="3605212"/>
            </a:xfrm>
            <a:prstGeom prst="rect">
              <a:avLst/>
            </a:prstGeom>
            <a:noFill/>
          </p:spPr>
        </p:pic>
        <p:sp>
          <p:nvSpPr>
            <p:cNvPr id="558083" name="Line 3"/>
            <p:cNvSpPr>
              <a:spLocks noChangeShapeType="1"/>
            </p:cNvSpPr>
            <p:nvPr/>
          </p:nvSpPr>
          <p:spPr bwMode="auto">
            <a:xfrm flipV="1">
              <a:off x="1835150" y="3141663"/>
              <a:ext cx="2232025" cy="8636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8084" name="Line 4"/>
            <p:cNvSpPr>
              <a:spLocks noChangeShapeType="1"/>
            </p:cNvSpPr>
            <p:nvPr/>
          </p:nvSpPr>
          <p:spPr bwMode="auto">
            <a:xfrm flipV="1">
              <a:off x="4211638" y="4724400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8085" name="Text Box 5"/>
            <p:cNvSpPr txBox="1">
              <a:spLocks noChangeArrowheads="1"/>
            </p:cNvSpPr>
            <p:nvPr/>
          </p:nvSpPr>
          <p:spPr bwMode="auto">
            <a:xfrm>
              <a:off x="4140200" y="2781300"/>
              <a:ext cx="36036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501650" y="835202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Brain stem control of sleep and wakefulness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5292725" y="1773238"/>
            <a:ext cx="3671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</a:rPr>
              <a:t> Lesion at ‘A’ in the cat brain (</a:t>
            </a:r>
            <a:r>
              <a:rPr lang="en-GB" dirty="0" err="1">
                <a:latin typeface="Arial" charset="0"/>
              </a:rPr>
              <a:t>cerveau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isol</a:t>
            </a:r>
            <a:r>
              <a:rPr lang="en-US" dirty="0">
                <a:latin typeface="Arial" charset="0"/>
                <a:cs typeface="Arial" charset="0"/>
              </a:rPr>
              <a:t>é), </a:t>
            </a:r>
            <a:r>
              <a:rPr lang="en-US" dirty="0" smtClean="0">
                <a:latin typeface="Arial" charset="0"/>
                <a:cs typeface="Arial" charset="0"/>
              </a:rPr>
              <a:t> between </a:t>
            </a:r>
            <a:r>
              <a:rPr lang="en-US" dirty="0">
                <a:latin typeface="Arial" charset="0"/>
                <a:cs typeface="Arial" charset="0"/>
              </a:rPr>
              <a:t>inferior and superior </a:t>
            </a:r>
            <a:r>
              <a:rPr lang="en-US" dirty="0" err="1">
                <a:latin typeface="Arial" charset="0"/>
                <a:cs typeface="Arial" charset="0"/>
              </a:rPr>
              <a:t>colluculi</a:t>
            </a:r>
            <a:r>
              <a:rPr lang="en-US" dirty="0">
                <a:latin typeface="Arial" charset="0"/>
                <a:cs typeface="Arial" charset="0"/>
              </a:rPr>
              <a:t>, disconnects forebrain from most sensory input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Produces a continuous </a:t>
            </a:r>
            <a:r>
              <a:rPr lang="en-US" dirty="0" smtClean="0">
                <a:latin typeface="Arial" charset="0"/>
                <a:cs typeface="Arial" charset="0"/>
              </a:rPr>
              <a:t>sleep-like state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395288" y="5805488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b="1" dirty="0">
                <a:latin typeface="Arial" charset="0"/>
              </a:rPr>
              <a:t>Passive Sensory Theory (</a:t>
            </a:r>
            <a:r>
              <a:rPr lang="en-GB" b="1" dirty="0" smtClean="0">
                <a:latin typeface="Arial" charset="0"/>
              </a:rPr>
              <a:t>Bremer, </a:t>
            </a:r>
            <a:r>
              <a:rPr lang="en-GB" b="1" dirty="0">
                <a:latin typeface="Arial" charset="0"/>
              </a:rPr>
              <a:t>1936)</a:t>
            </a:r>
          </a:p>
          <a:p>
            <a:pPr eaLnBrk="1" hangingPunct="1"/>
            <a:r>
              <a:rPr lang="en-GB" dirty="0">
                <a:latin typeface="Arial" charset="0"/>
              </a:rPr>
              <a:t>Sleep due to reduced sensory input to forebrain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23068" y="2494845"/>
            <a:ext cx="3290887" cy="2652536"/>
            <a:chOff x="468313" y="1700213"/>
            <a:chExt cx="4392612" cy="3605212"/>
          </a:xfrm>
        </p:grpSpPr>
        <p:pic>
          <p:nvPicPr>
            <p:cNvPr id="560130" name="Picture 2" descr="N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700213"/>
              <a:ext cx="4392612" cy="3605212"/>
            </a:xfrm>
            <a:prstGeom prst="rect">
              <a:avLst/>
            </a:prstGeom>
            <a:noFill/>
          </p:spPr>
        </p:pic>
        <p:sp>
          <p:nvSpPr>
            <p:cNvPr id="560131" name="Line 3"/>
            <p:cNvSpPr>
              <a:spLocks noChangeShapeType="1"/>
            </p:cNvSpPr>
            <p:nvPr/>
          </p:nvSpPr>
          <p:spPr bwMode="auto">
            <a:xfrm flipV="1">
              <a:off x="1835150" y="3141663"/>
              <a:ext cx="2232025" cy="8636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0132" name="Line 4"/>
            <p:cNvSpPr>
              <a:spLocks noChangeShapeType="1"/>
            </p:cNvSpPr>
            <p:nvPr/>
          </p:nvSpPr>
          <p:spPr bwMode="auto">
            <a:xfrm flipV="1">
              <a:off x="4211638" y="4724400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0133" name="Line 5"/>
            <p:cNvSpPr>
              <a:spLocks noChangeShapeType="1"/>
            </p:cNvSpPr>
            <p:nvPr/>
          </p:nvSpPr>
          <p:spPr bwMode="auto">
            <a:xfrm>
              <a:off x="1979613" y="4581525"/>
              <a:ext cx="20875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0134" name="Text Box 6"/>
            <p:cNvSpPr txBox="1">
              <a:spLocks noChangeArrowheads="1"/>
            </p:cNvSpPr>
            <p:nvPr/>
          </p:nvSpPr>
          <p:spPr bwMode="auto">
            <a:xfrm>
              <a:off x="1547813" y="4365625"/>
              <a:ext cx="360362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0135" name="Text Box 7"/>
            <p:cNvSpPr txBox="1">
              <a:spLocks noChangeArrowheads="1"/>
            </p:cNvSpPr>
            <p:nvPr/>
          </p:nvSpPr>
          <p:spPr bwMode="auto">
            <a:xfrm>
              <a:off x="4140200" y="2781300"/>
              <a:ext cx="36036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501650" y="790046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Brain stem control of sleep and wakefulness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5292725" y="1773238"/>
            <a:ext cx="36718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 Lesion at ‘B’ (enc</a:t>
            </a:r>
            <a:r>
              <a:rPr lang="en-US" dirty="0" err="1">
                <a:latin typeface="Arial" charset="0"/>
                <a:cs typeface="Arial" charset="0"/>
              </a:rPr>
              <a:t>éphale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isolé</a:t>
            </a:r>
            <a:r>
              <a:rPr lang="en-US" dirty="0">
                <a:latin typeface="Arial" charset="0"/>
                <a:cs typeface="Arial" charset="0"/>
              </a:rPr>
              <a:t>) disconnects brain from nervous system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 Maintains normal </a:t>
            </a:r>
            <a:r>
              <a:rPr lang="en-GB" dirty="0" smtClean="0">
                <a:latin typeface="Arial" charset="0"/>
                <a:cs typeface="Arial" charset="0"/>
              </a:rPr>
              <a:t>sleep-wake </a:t>
            </a:r>
            <a:r>
              <a:rPr lang="en-GB" dirty="0">
                <a:latin typeface="Arial" charset="0"/>
                <a:cs typeface="Arial" charset="0"/>
              </a:rPr>
              <a:t>cycles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395288" y="5445125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(Bremer, 1937)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0447" y="2190043"/>
            <a:ext cx="3494087" cy="2912181"/>
            <a:chOff x="468313" y="1700213"/>
            <a:chExt cx="4392612" cy="3605212"/>
          </a:xfrm>
        </p:grpSpPr>
        <p:pic>
          <p:nvPicPr>
            <p:cNvPr id="562178" name="Picture 2" descr="N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700213"/>
              <a:ext cx="4392612" cy="3605212"/>
            </a:xfrm>
            <a:prstGeom prst="rect">
              <a:avLst/>
            </a:prstGeom>
            <a:noFill/>
          </p:spPr>
        </p:pic>
        <p:sp>
          <p:nvSpPr>
            <p:cNvPr id="562179" name="Line 3"/>
            <p:cNvSpPr>
              <a:spLocks noChangeShapeType="1"/>
            </p:cNvSpPr>
            <p:nvPr/>
          </p:nvSpPr>
          <p:spPr bwMode="auto">
            <a:xfrm flipV="1">
              <a:off x="1835150" y="3141663"/>
              <a:ext cx="2232025" cy="8636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2180" name="Line 4"/>
            <p:cNvSpPr>
              <a:spLocks noChangeShapeType="1"/>
            </p:cNvSpPr>
            <p:nvPr/>
          </p:nvSpPr>
          <p:spPr bwMode="auto">
            <a:xfrm flipV="1">
              <a:off x="4211638" y="4724400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2181" name="Line 5"/>
            <p:cNvSpPr>
              <a:spLocks noChangeShapeType="1"/>
            </p:cNvSpPr>
            <p:nvPr/>
          </p:nvSpPr>
          <p:spPr bwMode="auto">
            <a:xfrm>
              <a:off x="1979613" y="4581525"/>
              <a:ext cx="20875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2182" name="Text Box 6"/>
            <p:cNvSpPr txBox="1">
              <a:spLocks noChangeArrowheads="1"/>
            </p:cNvSpPr>
            <p:nvPr/>
          </p:nvSpPr>
          <p:spPr bwMode="auto">
            <a:xfrm>
              <a:off x="1547813" y="4365625"/>
              <a:ext cx="360362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2183" name="Text Box 7"/>
            <p:cNvSpPr txBox="1">
              <a:spLocks noChangeArrowheads="1"/>
            </p:cNvSpPr>
            <p:nvPr/>
          </p:nvSpPr>
          <p:spPr bwMode="auto">
            <a:xfrm>
              <a:off x="4140200" y="2781300"/>
              <a:ext cx="36036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783872" y="857780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solidFill>
                  <a:schemeClr val="tx2"/>
                </a:solidFill>
                <a:latin typeface="Arial" charset="0"/>
              </a:rPr>
              <a:t>Brain stem control of sleep and wakefulness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2185" name="Text Box 9"/>
          <p:cNvSpPr txBox="1">
            <a:spLocks noChangeArrowheads="1"/>
          </p:cNvSpPr>
          <p:nvPr/>
        </p:nvSpPr>
        <p:spPr bwMode="auto">
          <a:xfrm>
            <a:off x="5292725" y="1773238"/>
            <a:ext cx="367188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</a:rPr>
              <a:t>A lesion at ‘A’ in the cat brain (</a:t>
            </a:r>
            <a:r>
              <a:rPr lang="en-GB" dirty="0" err="1">
                <a:latin typeface="Arial" charset="0"/>
              </a:rPr>
              <a:t>cerveau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isol</a:t>
            </a:r>
            <a:r>
              <a:rPr lang="en-US" dirty="0">
                <a:latin typeface="Arial" charset="0"/>
                <a:cs typeface="Arial" charset="0"/>
              </a:rPr>
              <a:t>é) produces a continuous </a:t>
            </a:r>
            <a:r>
              <a:rPr lang="en-US" dirty="0" smtClean="0">
                <a:latin typeface="Arial" charset="0"/>
                <a:cs typeface="Arial" charset="0"/>
              </a:rPr>
              <a:t>sleep-like state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A lesion at ‘B’ (enc</a:t>
            </a:r>
            <a:r>
              <a:rPr lang="en-US" dirty="0" err="1">
                <a:latin typeface="Arial" charset="0"/>
                <a:cs typeface="Arial" charset="0"/>
              </a:rPr>
              <a:t>éphale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isolé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GB" dirty="0">
                <a:latin typeface="Arial" charset="0"/>
                <a:cs typeface="Arial" charset="0"/>
              </a:rPr>
              <a:t>maintains </a:t>
            </a:r>
            <a:r>
              <a:rPr lang="en-GB" dirty="0" smtClean="0">
                <a:latin typeface="Arial" charset="0"/>
                <a:cs typeface="Arial" charset="0"/>
              </a:rPr>
              <a:t>sleep-wake </a:t>
            </a:r>
            <a:r>
              <a:rPr lang="en-GB" dirty="0">
                <a:latin typeface="Arial" charset="0"/>
                <a:cs typeface="Arial" charset="0"/>
              </a:rPr>
              <a:t>cycles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>
            <a:off x="395288" y="5445125"/>
            <a:ext cx="84248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The area between A and B includes a sleep centre (reticular </a:t>
            </a:r>
            <a:r>
              <a:rPr lang="en-GB" dirty="0" smtClean="0">
                <a:latin typeface="Arial" charset="0"/>
              </a:rPr>
              <a:t>formation/reticular </a:t>
            </a:r>
            <a:r>
              <a:rPr lang="en-GB" dirty="0">
                <a:latin typeface="Arial" charset="0"/>
              </a:rPr>
              <a:t>activating system or RAS) which can actively rouse the cortex independent of external stimuli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dirty="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6423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tx2"/>
                </a:solidFill>
                <a:latin typeface="Arial" charset="0"/>
              </a:rPr>
              <a:t>Active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</a:rPr>
              <a:t>reticular activation </a:t>
            </a:r>
            <a:r>
              <a:rPr lang="en-GB" sz="2800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</a:rPr>
              <a:t>ystem theory</a:t>
            </a:r>
            <a:endParaRPr lang="en-GB" sz="2800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800" dirty="0" err="1">
                <a:solidFill>
                  <a:schemeClr val="tx2"/>
                </a:solidFill>
                <a:latin typeface="Arial" charset="0"/>
              </a:rPr>
              <a:t>Moruzzi</a:t>
            </a:r>
            <a:r>
              <a:rPr lang="en-GB" sz="2800" dirty="0">
                <a:solidFill>
                  <a:schemeClr val="tx2"/>
                </a:solidFill>
                <a:latin typeface="Arial" charset="0"/>
              </a:rPr>
              <a:t> &amp; </a:t>
            </a:r>
            <a:r>
              <a:rPr lang="en-GB" sz="2800" dirty="0" err="1" smtClean="0">
                <a:solidFill>
                  <a:schemeClr val="tx2"/>
                </a:solidFill>
                <a:latin typeface="Arial" charset="0"/>
              </a:rPr>
              <a:t>Magoun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GB" sz="2800" dirty="0">
                <a:solidFill>
                  <a:schemeClr val="tx2"/>
                </a:solidFill>
                <a:latin typeface="Arial" charset="0"/>
              </a:rPr>
              <a:t>1949)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5003800" y="1700213"/>
            <a:ext cx="4140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</a:rPr>
              <a:t>Lesion ‘A’ (</a:t>
            </a:r>
            <a:r>
              <a:rPr lang="en-GB" dirty="0" err="1">
                <a:latin typeface="Arial" charset="0"/>
              </a:rPr>
              <a:t>cerveau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isol</a:t>
            </a:r>
            <a:r>
              <a:rPr lang="en-US" dirty="0">
                <a:latin typeface="Arial" charset="0"/>
                <a:cs typeface="Arial" charset="0"/>
              </a:rPr>
              <a:t>é) </a:t>
            </a:r>
            <a:r>
              <a:rPr lang="en-US" dirty="0" smtClean="0">
                <a:latin typeface="Arial" charset="0"/>
                <a:cs typeface="Arial" charset="0"/>
              </a:rPr>
              <a:t>– sleep  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Lesion ‘B’ (enc</a:t>
            </a:r>
            <a:r>
              <a:rPr lang="en-US" dirty="0" err="1">
                <a:latin typeface="Arial" charset="0"/>
                <a:cs typeface="Arial" charset="0"/>
              </a:rPr>
              <a:t>éphale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isolé</a:t>
            </a:r>
            <a:r>
              <a:rPr lang="en-US" dirty="0">
                <a:latin typeface="Arial" charset="0"/>
                <a:cs typeface="Arial" charset="0"/>
              </a:rPr>
              <a:t>) – normal sleep/wake </a:t>
            </a:r>
            <a:r>
              <a:rPr lang="en-GB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Lesion ‘C’ (</a:t>
            </a:r>
            <a:r>
              <a:rPr lang="en-GB" dirty="0" err="1">
                <a:latin typeface="Arial" charset="0"/>
                <a:cs typeface="Arial" charset="0"/>
              </a:rPr>
              <a:t>midcollicular</a:t>
            </a:r>
            <a:r>
              <a:rPr lang="en-GB" dirty="0">
                <a:latin typeface="Arial" charset="0"/>
                <a:cs typeface="Arial" charset="0"/>
              </a:rPr>
              <a:t> level) damages reticular formation, leaves sensory fibres – sleep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dirty="0">
                <a:latin typeface="Arial" charset="0"/>
                <a:cs typeface="Arial" charset="0"/>
              </a:rPr>
              <a:t>Stimulation at ‘D’ (</a:t>
            </a:r>
            <a:r>
              <a:rPr lang="en-GB" dirty="0" err="1">
                <a:latin typeface="Arial" charset="0"/>
                <a:cs typeface="Arial" charset="0"/>
              </a:rPr>
              <a:t>pontine</a:t>
            </a:r>
            <a:r>
              <a:rPr lang="en-GB" dirty="0">
                <a:latin typeface="Arial" charset="0"/>
                <a:cs typeface="Arial" charset="0"/>
              </a:rPr>
              <a:t> reticular formation) </a:t>
            </a:r>
            <a:r>
              <a:rPr lang="en-GB" dirty="0" smtClean="0">
                <a:latin typeface="Arial" charset="0"/>
                <a:cs typeface="Arial" charset="0"/>
              </a:rPr>
              <a:t>– wakefulness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395288" y="5445125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 </a:t>
            </a: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8581" y="2483556"/>
            <a:ext cx="3810176" cy="3237089"/>
            <a:chOff x="468313" y="1700213"/>
            <a:chExt cx="4459287" cy="3659187"/>
          </a:xfrm>
        </p:grpSpPr>
        <p:pic>
          <p:nvPicPr>
            <p:cNvPr id="564226" name="Picture 2" descr="N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1700213"/>
              <a:ext cx="4459287" cy="3659187"/>
            </a:xfrm>
            <a:prstGeom prst="rect">
              <a:avLst/>
            </a:prstGeom>
            <a:noFill/>
          </p:spPr>
        </p:pic>
        <p:sp>
          <p:nvSpPr>
            <p:cNvPr id="564227" name="Line 3"/>
            <p:cNvSpPr>
              <a:spLocks noChangeShapeType="1"/>
            </p:cNvSpPr>
            <p:nvPr/>
          </p:nvSpPr>
          <p:spPr bwMode="auto">
            <a:xfrm flipV="1">
              <a:off x="1835150" y="3141663"/>
              <a:ext cx="2232025" cy="8636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4228" name="Line 4"/>
            <p:cNvSpPr>
              <a:spLocks noChangeShapeType="1"/>
            </p:cNvSpPr>
            <p:nvPr/>
          </p:nvSpPr>
          <p:spPr bwMode="auto">
            <a:xfrm flipV="1">
              <a:off x="4211638" y="4724400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1979613" y="4581525"/>
              <a:ext cx="20875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1547813" y="4365625"/>
              <a:ext cx="360362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4140200" y="2781300"/>
              <a:ext cx="360363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4235" name="Text Box 11"/>
            <p:cNvSpPr txBox="1">
              <a:spLocks noChangeArrowheads="1"/>
            </p:cNvSpPr>
            <p:nvPr/>
          </p:nvSpPr>
          <p:spPr bwMode="auto">
            <a:xfrm>
              <a:off x="3851275" y="3500438"/>
              <a:ext cx="360363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latin typeface="Arial" charset="0"/>
                </a:rPr>
                <a:t>C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4236" name="Line 12"/>
            <p:cNvSpPr>
              <a:spLocks noChangeShapeType="1"/>
            </p:cNvSpPr>
            <p:nvPr/>
          </p:nvSpPr>
          <p:spPr bwMode="auto">
            <a:xfrm flipH="1">
              <a:off x="2195513" y="3573463"/>
              <a:ext cx="1439862" cy="5032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4237" name="Text Box 13"/>
            <p:cNvSpPr txBox="1">
              <a:spLocks noChangeArrowheads="1"/>
            </p:cNvSpPr>
            <p:nvPr/>
          </p:nvSpPr>
          <p:spPr bwMode="auto">
            <a:xfrm>
              <a:off x="3203575" y="3933825"/>
              <a:ext cx="288925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latin typeface="Arial" charset="0"/>
                </a:rPr>
                <a:t>D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4238" name="Line 14"/>
            <p:cNvSpPr>
              <a:spLocks noChangeShapeType="1"/>
            </p:cNvSpPr>
            <p:nvPr/>
          </p:nvSpPr>
          <p:spPr bwMode="auto">
            <a:xfrm flipH="1" flipV="1">
              <a:off x="2843213" y="4076700"/>
              <a:ext cx="360362" cy="73025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9556" y="312914"/>
            <a:ext cx="7870825" cy="1143000"/>
          </a:xfrm>
        </p:spPr>
        <p:txBody>
          <a:bodyPr/>
          <a:lstStyle/>
          <a:p>
            <a:r>
              <a:rPr lang="en-GB" sz="2800" dirty="0"/>
              <a:t>Neurotransmitters </a:t>
            </a:r>
            <a:r>
              <a:rPr lang="en-GB" sz="2800" dirty="0" smtClean="0"/>
              <a:t>&amp; neuromodulators </a:t>
            </a:r>
            <a:r>
              <a:rPr lang="en-GB" sz="2800" dirty="0"/>
              <a:t>of </a:t>
            </a:r>
            <a:r>
              <a:rPr lang="en-GB" sz="2800" dirty="0" smtClean="0"/>
              <a:t>sleep</a:t>
            </a:r>
            <a:endParaRPr lang="en-US" sz="2800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4943" y="1743958"/>
            <a:ext cx="825905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/>
              <a:t>Serotonin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Promotes wakefulness, inhibits REM sleep, processing sensory information, generation of </a:t>
            </a:r>
            <a:r>
              <a:rPr lang="en-GB" sz="1800" dirty="0" smtClean="0"/>
              <a:t>waking-related </a:t>
            </a:r>
            <a:r>
              <a:rPr lang="en-GB" sz="1800" dirty="0"/>
              <a:t>motor activity. Serotonergic cells in dorsal raphe nucleus of brain stem (reticular formation</a:t>
            </a:r>
            <a:r>
              <a:rPr lang="en-GB" sz="1800" dirty="0" smtClean="0"/>
              <a:t>)</a:t>
            </a:r>
            <a:endParaRPr lang="en-GB" sz="1800" dirty="0"/>
          </a:p>
          <a:p>
            <a:pPr lvl="1"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 err="1" smtClean="0"/>
              <a:t>Noradrenaline</a:t>
            </a:r>
            <a:r>
              <a:rPr lang="en-GB" sz="1800" dirty="0" smtClean="0"/>
              <a:t> </a:t>
            </a:r>
            <a:endParaRPr lang="en-GB" sz="1800" dirty="0"/>
          </a:p>
          <a:p>
            <a:pPr lvl="1">
              <a:lnSpc>
                <a:spcPct val="80000"/>
              </a:lnSpc>
            </a:pPr>
            <a:r>
              <a:rPr lang="en-GB" sz="1800" dirty="0"/>
              <a:t>Inhibits REM sleep, locus </a:t>
            </a:r>
            <a:r>
              <a:rPr lang="en-GB" sz="1800" dirty="0" err="1"/>
              <a:t>coeruleus</a:t>
            </a:r>
            <a:r>
              <a:rPr lang="en-GB" sz="1800" dirty="0"/>
              <a:t> (pons) noradrenergic neurons excite spinal </a:t>
            </a:r>
            <a:r>
              <a:rPr lang="en-GB" sz="1800" dirty="0" err="1"/>
              <a:t>motoneurons</a:t>
            </a:r>
            <a:r>
              <a:rPr lang="en-GB" sz="1800" dirty="0"/>
              <a:t>, in cataplexy locus </a:t>
            </a:r>
            <a:r>
              <a:rPr lang="en-GB" sz="1800" dirty="0" err="1"/>
              <a:t>coeruleus</a:t>
            </a:r>
            <a:r>
              <a:rPr lang="en-GB" sz="1800" dirty="0"/>
              <a:t> neurons cease </a:t>
            </a:r>
            <a:r>
              <a:rPr lang="en-GB" sz="1800" dirty="0" smtClean="0"/>
              <a:t>discharging</a:t>
            </a:r>
            <a:endParaRPr lang="en-GB" sz="1800" dirty="0"/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1800" dirty="0"/>
              <a:t>Acetylcholine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Promotes REM sleep and </a:t>
            </a:r>
            <a:r>
              <a:rPr lang="en-GB" sz="1800" dirty="0" smtClean="0"/>
              <a:t> EEG </a:t>
            </a:r>
            <a:r>
              <a:rPr lang="en-GB" sz="1800" dirty="0"/>
              <a:t>arousal, medial </a:t>
            </a:r>
            <a:r>
              <a:rPr lang="en-GB" sz="1800" dirty="0" err="1"/>
              <a:t>pontine</a:t>
            </a:r>
            <a:r>
              <a:rPr lang="en-GB" sz="1800" dirty="0"/>
              <a:t> </a:t>
            </a:r>
            <a:r>
              <a:rPr lang="en-GB" sz="1800" dirty="0" smtClean="0"/>
              <a:t> reticular </a:t>
            </a:r>
            <a:r>
              <a:rPr lang="en-GB" sz="1800" dirty="0"/>
              <a:t>formation </a:t>
            </a:r>
            <a:r>
              <a:rPr lang="en-GB" sz="1800" dirty="0" err="1"/>
              <a:t>ACh</a:t>
            </a:r>
            <a:r>
              <a:rPr lang="en-GB" sz="1800" dirty="0"/>
              <a:t> </a:t>
            </a:r>
            <a:r>
              <a:rPr lang="en-GB" sz="1800" dirty="0" smtClean="0"/>
              <a:t>release </a:t>
            </a:r>
            <a:r>
              <a:rPr lang="en-GB" sz="1800" dirty="0" smtClean="0">
                <a:cs typeface="Arial" charset="0"/>
              </a:rPr>
              <a:t>increases in </a:t>
            </a:r>
            <a:r>
              <a:rPr lang="en-GB" sz="1800" dirty="0">
                <a:cs typeface="Arial" charset="0"/>
              </a:rPr>
              <a:t>REM </a:t>
            </a:r>
            <a:r>
              <a:rPr lang="en-GB" sz="1800" dirty="0" smtClean="0">
                <a:cs typeface="Arial" charset="0"/>
              </a:rPr>
              <a:t>sleep</a:t>
            </a:r>
            <a:r>
              <a:rPr lang="en-GB" sz="1800" dirty="0" smtClean="0"/>
              <a:t> </a:t>
            </a:r>
            <a:endParaRPr lang="en-GB" sz="18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GB" sz="1600" b="1" i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416" y="339410"/>
            <a:ext cx="7313612" cy="1143000"/>
          </a:xfrm>
        </p:spPr>
        <p:txBody>
          <a:bodyPr/>
          <a:lstStyle/>
          <a:p>
            <a:r>
              <a:rPr lang="en-GB" sz="3200" dirty="0"/>
              <a:t>How do we define sleep?</a:t>
            </a:r>
            <a:endParaRPr lang="en-US" sz="3200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4674" y="1829797"/>
            <a:ext cx="7927017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Sleep is a reversible state of reduced awareness of and responsiveness to the environment. Usually it occurs when lying down quietly with little movement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Humans have three normal behavioural states of existence: wakefulness, non rapid eye movement  (NREM) sleep and rapid eye movement (REM) sleep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Sleep stages and wakefulness can be defined through various physiological measures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511" y="335492"/>
            <a:ext cx="7915981" cy="1143000"/>
          </a:xfrm>
        </p:spPr>
        <p:txBody>
          <a:bodyPr/>
          <a:lstStyle/>
          <a:p>
            <a:r>
              <a:rPr lang="en-GB" sz="2800" dirty="0" smtClean="0"/>
              <a:t>Neurotransmitters &amp; neuromodulators of sleep</a:t>
            </a:r>
            <a:endParaRPr lang="en-US" sz="2800" b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6" y="1789112"/>
            <a:ext cx="8063442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dirty="0"/>
              <a:t>Adenosine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Promotes slow wave NREM sleep by inhibiting cholinergic neurons. Basal forebrain structures important. Possibly builds up when awake to sufficient quantities to promote </a:t>
            </a:r>
            <a:r>
              <a:rPr lang="en-GB" sz="1600" dirty="0" smtClean="0"/>
              <a:t>sleep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Dopamine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Systems promote wakefulness, vigilance &amp; performance enhanced by dopamine agonists, dopamine antagonists impair performance and more likely to fall asleep. Complex interactions poorly understood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Histamine</a:t>
            </a:r>
          </a:p>
          <a:p>
            <a:pPr lvl="1">
              <a:lnSpc>
                <a:spcPct val="80000"/>
              </a:lnSpc>
            </a:pPr>
            <a:r>
              <a:rPr lang="en-GB" sz="1600" dirty="0"/>
              <a:t>Neurons from posterior hypothalamus promote wakefulness. Anti-histamines produce </a:t>
            </a:r>
            <a:r>
              <a:rPr lang="en-GB" sz="1600" dirty="0" smtClean="0"/>
              <a:t>drowsiness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600" dirty="0" err="1"/>
              <a:t>Hypocretin</a:t>
            </a:r>
            <a:r>
              <a:rPr lang="en-GB" sz="1600" dirty="0"/>
              <a:t>/</a:t>
            </a:r>
            <a:r>
              <a:rPr lang="en-GB" sz="1600" dirty="0" err="1"/>
              <a:t>Orexin</a:t>
            </a:r>
            <a:endParaRPr lang="en-GB" sz="1600" dirty="0"/>
          </a:p>
          <a:p>
            <a:pPr lvl="1">
              <a:lnSpc>
                <a:spcPct val="80000"/>
              </a:lnSpc>
            </a:pPr>
            <a:r>
              <a:rPr lang="en-GB" sz="1600" dirty="0"/>
              <a:t>A peptide produced by cells whose bodies are located in the lateral hypothalamus. Involved with regulating the sleep on/off cells in the </a:t>
            </a:r>
            <a:r>
              <a:rPr lang="en-GB" sz="1600" dirty="0" err="1"/>
              <a:t>ventro</a:t>
            </a:r>
            <a:r>
              <a:rPr lang="en-GB" sz="1600" dirty="0"/>
              <a:t>-lateral pre optic area (VLPA). Cell destruction </a:t>
            </a:r>
            <a:r>
              <a:rPr lang="en-GB" sz="1600" dirty="0" smtClean="0"/>
              <a:t>– narcolepsy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GB" sz="1800" i="1" dirty="0"/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endParaRPr lang="en-US" sz="1800" dirty="0"/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684213" y="6021388"/>
            <a:ext cx="777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 </a:t>
            </a: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775758"/>
            <a:ext cx="8480425" cy="1143000"/>
          </a:xfrm>
        </p:spPr>
        <p:txBody>
          <a:bodyPr/>
          <a:lstStyle/>
          <a:p>
            <a:r>
              <a:rPr lang="en-GB" sz="3200" dirty="0"/>
              <a:t>Why do we sleep</a:t>
            </a:r>
            <a:r>
              <a:rPr lang="en-GB" sz="3200" dirty="0" smtClean="0"/>
              <a:t>?</a:t>
            </a:r>
            <a:r>
              <a:rPr lang="en-GB" sz="3200" dirty="0" smtClean="0">
                <a:latin typeface="Arial" charset="0"/>
              </a:rPr>
              <a:t> Evolutionary/adaptive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GB" b="1"/>
              <a:t>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69156" y="1827213"/>
            <a:ext cx="7114469" cy="4114800"/>
          </a:xfrm>
        </p:spPr>
        <p:txBody>
          <a:bodyPr/>
          <a:lstStyle/>
          <a:p>
            <a:r>
              <a:rPr lang="en-GB" sz="2000" dirty="0" smtClean="0"/>
              <a:t>Explain the long sleep cycles of babies as a result of protecting their caregiver from exhaustion, thus increasing the babies’ survival chances (Meddis, 1975)</a:t>
            </a:r>
            <a:endParaRPr lang="en-GB" sz="2000" dirty="0" smtClean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r>
              <a:rPr lang="en-GB" sz="2000" dirty="0" smtClean="0"/>
              <a:t>Hibernation theory (Webb, 1974) – a variation of evolutionary theory suggests the main reason that elaborate sleep mechanisms have evolved is to keep at rest when it is dark</a:t>
            </a:r>
            <a:endParaRPr lang="en-GB" sz="2000" dirty="0" smtClean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Repair &amp; restoration </a:t>
            </a:r>
            <a:r>
              <a:rPr lang="en-GB" sz="3200" dirty="0"/>
              <a:t>t</a:t>
            </a:r>
            <a:r>
              <a:rPr lang="en-GB" sz="3200" dirty="0" smtClean="0"/>
              <a:t>heory of sleep</a:t>
            </a:r>
            <a:endParaRPr lang="en-GB" sz="3200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The repair and restoration theory of sleep holds that sleep is critical for revitalizing and restoring the physiological processes that permit the body and mind to function in a correct and healthy manner (Oswald, 1966)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Theories </a:t>
            </a:r>
            <a:r>
              <a:rPr lang="en-GB" sz="3200" dirty="0" smtClean="0"/>
              <a:t>of REM sleep</a:t>
            </a:r>
            <a:endParaRPr lang="en-GB" sz="3200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656644"/>
            <a:ext cx="8218487" cy="49974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Re-evaluate facts and events experienced during the previous day (Wagner et al., 2004)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Dumping ground for unwanted information (Crick &amp; </a:t>
            </a:r>
            <a:r>
              <a:rPr lang="en-GB" sz="2000" dirty="0" err="1" smtClean="0"/>
              <a:t>Mitchison</a:t>
            </a:r>
            <a:r>
              <a:rPr lang="en-GB" sz="2000" dirty="0" smtClean="0"/>
              <a:t>, 1983) 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Activation-synthesis theory (Hobson &amp; </a:t>
            </a:r>
            <a:r>
              <a:rPr lang="en-GB" sz="2000" dirty="0" err="1" smtClean="0"/>
              <a:t>McCarley</a:t>
            </a:r>
            <a:r>
              <a:rPr lang="en-GB" sz="2000" dirty="0" smtClean="0"/>
              <a:t>, 1977; Hobson, 1989)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r>
              <a:rPr lang="en-GB" sz="2000" dirty="0" smtClean="0"/>
              <a:t>Improved </a:t>
            </a:r>
            <a:r>
              <a:rPr lang="en-GB" sz="2000" dirty="0" smtClean="0"/>
              <a:t>performance of complex tasks </a:t>
            </a:r>
            <a:r>
              <a:rPr lang="en-GB" sz="2000" dirty="0" smtClean="0"/>
              <a:t>(</a:t>
            </a:r>
            <a:r>
              <a:rPr lang="en-GB" sz="2000" dirty="0" err="1" smtClean="0"/>
              <a:t>Stickgold</a:t>
            </a:r>
            <a:r>
              <a:rPr lang="en-GB" sz="2000" dirty="0" smtClean="0"/>
              <a:t>, 2004) </a:t>
            </a:r>
          </a:p>
          <a:p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Functions of sleep thought to include</a:t>
            </a:r>
            <a:r>
              <a:rPr lang="en-GB" sz="3600" dirty="0"/>
              <a:t>…</a:t>
            </a:r>
            <a:endParaRPr lang="en-US" sz="3600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400" dirty="0"/>
              <a:t>REM </a:t>
            </a:r>
            <a:r>
              <a:rPr lang="en-US" altLang="en-US" sz="2400" dirty="0" smtClean="0"/>
              <a:t>sleep…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Establishing new </a:t>
            </a:r>
            <a:r>
              <a:rPr lang="en-US" altLang="en-US" sz="2400" dirty="0" err="1" smtClean="0"/>
              <a:t>behaviour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patterns and emotional responses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Consolidating memories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Mood and emotion regulation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400" dirty="0"/>
              <a:t>NREM Stages 1-4</a:t>
            </a:r>
            <a:r>
              <a:rPr lang="en-US" altLang="en-US" sz="2400" dirty="0" smtClean="0"/>
              <a:t>…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Conservation of energy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Restoration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Cell </a:t>
            </a:r>
            <a:r>
              <a:rPr lang="en-US" altLang="en-US" sz="2400" dirty="0"/>
              <a:t>division in some tissues is most rapid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rotein </a:t>
            </a:r>
            <a:r>
              <a:rPr lang="en-US" altLang="en-US" sz="2400" dirty="0"/>
              <a:t>synthesis is increased 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r>
              <a:rPr lang="en-GB" altLang="en-US" sz="2400" dirty="0"/>
              <a:t>						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Sleep </a:t>
            </a:r>
            <a:r>
              <a:rPr lang="en-GB" sz="3200" dirty="0" smtClean="0"/>
              <a:t>deprivation</a:t>
            </a:r>
            <a:endParaRPr lang="en-US" sz="32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6813" y="1997307"/>
            <a:ext cx="3579812" cy="2058700"/>
          </a:xfrm>
          <a:noFill/>
          <a:ln/>
        </p:spPr>
      </p:pic>
      <p:pic>
        <p:nvPicPr>
          <p:cNvPr id="607236" name="Picture 4" descr="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425" y="2413000"/>
            <a:ext cx="1905000" cy="2943225"/>
          </a:xfrm>
          <a:noFill/>
          <a:ln/>
        </p:spPr>
      </p:pic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714118" y="5596644"/>
            <a:ext cx="3779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Randy Gardner (1965)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260 hours</a:t>
            </a:r>
            <a:endParaRPr lang="en-US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5777" y="4526845"/>
            <a:ext cx="547511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altLang="en-US" sz="1600" dirty="0" smtClean="0"/>
              <a:t>Controlling for the method used to cause sleep deprivation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altLang="en-US" sz="1600" dirty="0" smtClean="0"/>
              <a:t>Experimental rat 87% sleep loss; control rat 31% sleep loss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altLang="en-US" sz="1600" dirty="0" smtClean="0"/>
              <a:t>Grooming, uncoordinated, temperature regulation, increased feeding,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Effects of sleep </a:t>
            </a:r>
            <a:r>
              <a:rPr lang="en-GB" sz="3200" dirty="0" smtClean="0"/>
              <a:t>disruption</a:t>
            </a:r>
            <a:endParaRPr lang="en-GB" sz="2000" i="1" dirty="0"/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GB" altLang="en-US" sz="2000" dirty="0" smtClean="0"/>
              <a:t>Physical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Growth			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Immune system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Death!</a:t>
            </a:r>
          </a:p>
          <a:p>
            <a:pPr algn="just">
              <a:lnSpc>
                <a:spcPct val="90000"/>
              </a:lnSpc>
            </a:pPr>
            <a:r>
              <a:rPr lang="en-GB" altLang="en-US" sz="2000" dirty="0" smtClean="0"/>
              <a:t>Motor skills	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Hand-eye coordination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Reaction time</a:t>
            </a:r>
          </a:p>
          <a:p>
            <a:pPr algn="just">
              <a:lnSpc>
                <a:spcPct val="90000"/>
              </a:lnSpc>
            </a:pPr>
            <a:r>
              <a:rPr lang="en-GB" altLang="en-US" sz="2000" dirty="0" smtClean="0"/>
              <a:t>Cognition	</a:t>
            </a:r>
            <a:r>
              <a:rPr lang="en-GB" altLang="en-US" sz="2000" dirty="0"/>
              <a:t>	</a:t>
            </a:r>
            <a:endParaRPr lang="en-GB" altLang="en-US" sz="2000" dirty="0" smtClean="0"/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Memory</a:t>
            </a:r>
            <a:r>
              <a:rPr lang="en-GB" altLang="en-US" sz="2000" dirty="0"/>
              <a:t>	</a:t>
            </a:r>
            <a:endParaRPr lang="en-GB" altLang="en-US" sz="2000" dirty="0" smtClean="0"/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Attention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GB" altLang="en-US" sz="2000" dirty="0" smtClean="0"/>
              <a:t>Divergent </a:t>
            </a:r>
            <a:r>
              <a:rPr lang="en-GB" altLang="en-US" sz="2000" dirty="0"/>
              <a:t>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Effects of sleep disruption </a:t>
            </a:r>
            <a:r>
              <a:rPr lang="en-GB" sz="3600" dirty="0" smtClean="0"/>
              <a:t>(cont.)</a:t>
            </a:r>
            <a:endParaRPr lang="en-GB" sz="3600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dirty="0" smtClean="0">
                <a:cs typeface="Times New Roman" pitchFamily="18" charset="0"/>
              </a:rPr>
              <a:t>Performance</a:t>
            </a:r>
            <a:endParaRPr lang="en-GB" sz="2400" dirty="0">
              <a:cs typeface="Times New Roman" pitchFamily="18" charset="0"/>
            </a:endParaRP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Work/school</a:t>
            </a:r>
            <a:endParaRPr lang="en-GB" sz="2000" dirty="0">
              <a:cs typeface="Times New Roman" pitchFamily="18" charset="0"/>
            </a:endParaRP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Accidents</a:t>
            </a:r>
            <a:endParaRPr lang="en-GB" sz="2000" dirty="0">
              <a:cs typeface="Times New Roman" pitchFamily="18" charset="0"/>
            </a:endParaRPr>
          </a:p>
          <a:p>
            <a:pPr algn="just"/>
            <a:endParaRPr lang="en-GB" sz="2400" dirty="0">
              <a:cs typeface="Times New Roman" pitchFamily="18" charset="0"/>
            </a:endParaRPr>
          </a:p>
          <a:p>
            <a:pPr algn="just"/>
            <a:r>
              <a:rPr lang="en-GB" sz="2400" dirty="0">
                <a:cs typeface="Times New Roman" pitchFamily="18" charset="0"/>
              </a:rPr>
              <a:t>Mood and behaviour </a:t>
            </a: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Fatigue/</a:t>
            </a:r>
            <a:r>
              <a:rPr lang="en-GB" sz="2000" dirty="0" err="1" smtClean="0">
                <a:cs typeface="Times New Roman" pitchFamily="18" charset="0"/>
              </a:rPr>
              <a:t>overactivity</a:t>
            </a:r>
            <a:endParaRPr lang="en-GB" sz="2000" dirty="0">
              <a:cs typeface="Times New Roman" pitchFamily="18" charset="0"/>
            </a:endParaRP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Irritability/aggression</a:t>
            </a:r>
            <a:endParaRPr lang="en-GB" sz="2000" dirty="0">
              <a:cs typeface="Times New Roman" pitchFamily="18" charset="0"/>
            </a:endParaRP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Anxiety/depression</a:t>
            </a:r>
            <a:endParaRPr lang="en-GB" sz="2000" dirty="0">
              <a:cs typeface="Times New Roman" pitchFamily="18" charset="0"/>
            </a:endParaRPr>
          </a:p>
          <a:p>
            <a:pPr lvl="1" algn="just"/>
            <a:r>
              <a:rPr lang="en-GB" sz="2000" dirty="0" smtClean="0">
                <a:cs typeface="Times New Roman" pitchFamily="18" charset="0"/>
              </a:rPr>
              <a:t>Hallucinations</a:t>
            </a:r>
            <a:endParaRPr lang="en-GB" sz="2000" dirty="0"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n-GB" sz="2400" dirty="0"/>
              <a:t>	</a:t>
            </a:r>
          </a:p>
          <a:p>
            <a:pPr>
              <a:buFont typeface="Symbol" pitchFamily="18" charset="2"/>
              <a:buNone/>
            </a:pPr>
            <a:endParaRPr lang="en-GB" sz="2400" i="1" dirty="0"/>
          </a:p>
          <a:p>
            <a:pPr>
              <a:buFont typeface="Symbol" pitchFamily="18" charset="2"/>
              <a:buNone/>
            </a:pP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Sleep problems </a:t>
            </a:r>
            <a:r>
              <a:rPr lang="en-GB" sz="3600" dirty="0" err="1"/>
              <a:t>vs</a:t>
            </a:r>
            <a:r>
              <a:rPr lang="en-GB" sz="3600" dirty="0"/>
              <a:t> sleep disorders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3 presenting problems</a:t>
            </a:r>
          </a:p>
          <a:p>
            <a:pPr>
              <a:buFont typeface="Symbol" pitchFamily="18" charset="2"/>
              <a:buNone/>
            </a:pPr>
            <a:r>
              <a:rPr lang="en-GB" sz="2400" dirty="0"/>
              <a:t>		Sleeplessness</a:t>
            </a:r>
          </a:p>
          <a:p>
            <a:pPr>
              <a:buFont typeface="Symbol" pitchFamily="18" charset="2"/>
              <a:buNone/>
            </a:pPr>
            <a:r>
              <a:rPr lang="en-GB" sz="2400" dirty="0"/>
              <a:t>		Excessive sleepiness</a:t>
            </a:r>
          </a:p>
          <a:p>
            <a:pPr>
              <a:buFont typeface="Symbol" pitchFamily="18" charset="2"/>
              <a:buNone/>
            </a:pPr>
            <a:r>
              <a:rPr lang="en-GB" sz="2400" dirty="0"/>
              <a:t>		Events/behaviours associated </a:t>
            </a:r>
            <a:r>
              <a:rPr lang="en-GB" sz="2400" dirty="0" smtClean="0"/>
              <a:t>with</a:t>
            </a:r>
          </a:p>
          <a:p>
            <a:pPr>
              <a:buFont typeface="Symbol" pitchFamily="18" charset="2"/>
              <a:buNone/>
            </a:pPr>
            <a:r>
              <a:rPr lang="en-GB" sz="2400" dirty="0" smtClean="0"/>
              <a:t>		sleep</a:t>
            </a:r>
            <a:endParaRPr lang="en-GB" sz="2400" dirty="0"/>
          </a:p>
          <a:p>
            <a:pPr>
              <a:buFont typeface="Symbol" pitchFamily="18" charset="2"/>
              <a:buNone/>
            </a:pPr>
            <a:endParaRPr lang="en-GB" sz="2400" dirty="0"/>
          </a:p>
          <a:p>
            <a:r>
              <a:rPr lang="en-GB" sz="2400" dirty="0"/>
              <a:t>Over 80 sleep disorders listed in International Classification of Sleep Disorders </a:t>
            </a:r>
            <a:r>
              <a:rPr lang="en-GB" sz="2400" dirty="0" smtClean="0"/>
              <a:t>(2nd </a:t>
            </a:r>
            <a:r>
              <a:rPr lang="en-GB" sz="2400" dirty="0" err="1" smtClean="0"/>
              <a:t>edn</a:t>
            </a:r>
            <a:r>
              <a:rPr lang="en-GB" sz="2400" dirty="0" smtClean="0"/>
              <a:t>)</a:t>
            </a:r>
            <a:endParaRPr lang="en-GB" sz="2400" dirty="0"/>
          </a:p>
          <a:p>
            <a:pPr>
              <a:buFont typeface="Symbol" pitchFamily="18" charset="2"/>
              <a:buNone/>
            </a:pPr>
            <a:r>
              <a:rPr lang="en-GB" sz="2400" i="1" dirty="0"/>
              <a:t>						(</a:t>
            </a:r>
            <a:r>
              <a:rPr lang="en-GB" sz="2400" i="1" dirty="0" smtClean="0"/>
              <a:t>ASDA, </a:t>
            </a:r>
            <a:r>
              <a:rPr lang="en-GB" sz="2400" i="1" dirty="0"/>
              <a:t>2005)</a:t>
            </a:r>
          </a:p>
          <a:p>
            <a:pPr>
              <a:buFont typeface="Symbol" pitchFamily="18" charset="2"/>
              <a:buNone/>
            </a:pPr>
            <a:endParaRPr lang="en-GB" sz="2400" i="1" dirty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Times New Roman" pitchFamily="18" charset="0"/>
              </a:rPr>
              <a:t>Sleep </a:t>
            </a:r>
            <a:r>
              <a:rPr lang="en-GB" sz="3200" dirty="0" smtClean="0">
                <a:cs typeface="Times New Roman" pitchFamily="18" charset="0"/>
              </a:rPr>
              <a:t>hygiene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Sleeping environment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should be conducive to sleep</a:t>
            </a: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Familiar setting  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Comfortable bed, darkened, quiet room, correct temperature 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Non-stimulating  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No negative 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associations</a:t>
            </a:r>
          </a:p>
          <a:p>
            <a:pPr algn="just">
              <a:lnSpc>
                <a:spcPct val="90000"/>
              </a:lnSpc>
            </a:pPr>
            <a:r>
              <a:rPr lang="en-GB" sz="180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Encourage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Bedtime routines  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Consistent bedtime and waking up times (weekdays, weekends, holidays); consistent daytime timing of all meals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Thinking about problems and plans before going to bed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Regular daily exercise, exposure to sunlight </a:t>
            </a:r>
            <a:endParaRPr lang="en-GB" sz="18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 typeface="Symbol" pitchFamily="18" charset="2"/>
              <a:buNone/>
            </a:pPr>
            <a:r>
              <a:rPr lang="en-GB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0558" y="268941"/>
            <a:ext cx="7772400" cy="1143000"/>
          </a:xfrm>
        </p:spPr>
        <p:txBody>
          <a:bodyPr/>
          <a:lstStyle/>
          <a:p>
            <a:r>
              <a:rPr lang="en-GB" sz="3200" dirty="0" smtClean="0"/>
              <a:t>Biological rhythms </a:t>
            </a:r>
            <a:endParaRPr lang="en-GB" sz="3200" dirty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022" y="1800625"/>
            <a:ext cx="7984778" cy="4572000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GB" sz="2400" dirty="0"/>
              <a:t>Physiological time has a rhythmical character: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GB" sz="24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/>
              <a:t>Circadian</a:t>
            </a:r>
            <a:r>
              <a:rPr lang="en-GB" sz="2400" dirty="0"/>
              <a:t> </a:t>
            </a:r>
            <a:r>
              <a:rPr lang="en-GB" sz="2400" dirty="0" smtClean="0"/>
              <a:t>– around </a:t>
            </a:r>
            <a:r>
              <a:rPr lang="en-GB" sz="2400" dirty="0"/>
              <a:t>a day, 24 hours                         </a:t>
            </a:r>
            <a:r>
              <a:rPr lang="en-GB" sz="2400" dirty="0" smtClean="0"/>
              <a:t>e.g</a:t>
            </a:r>
            <a:r>
              <a:rPr lang="en-GB" sz="2400" dirty="0"/>
              <a:t>. sleep-wake cycle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err="1"/>
              <a:t>Ultradian</a:t>
            </a:r>
            <a:r>
              <a:rPr lang="en-GB" sz="2400" dirty="0"/>
              <a:t> </a:t>
            </a:r>
            <a:r>
              <a:rPr lang="en-GB" sz="2400" dirty="0" smtClean="0"/>
              <a:t>– less than </a:t>
            </a:r>
            <a:r>
              <a:rPr lang="en-GB" sz="2400" dirty="0"/>
              <a:t>a day, cycles that occur within a day                                                                      </a:t>
            </a:r>
            <a:r>
              <a:rPr lang="en-GB" sz="2400" dirty="0" smtClean="0"/>
              <a:t>e.g</a:t>
            </a:r>
            <a:r>
              <a:rPr lang="en-GB" sz="2400" dirty="0"/>
              <a:t>. temperature fluctuations, cognitive vigilance, sleep stages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 err="1"/>
              <a:t>Infradian</a:t>
            </a:r>
            <a:r>
              <a:rPr lang="en-GB" sz="2400" dirty="0"/>
              <a:t> </a:t>
            </a:r>
            <a:r>
              <a:rPr lang="en-GB" sz="2400" dirty="0" smtClean="0"/>
              <a:t>– more than </a:t>
            </a:r>
            <a:r>
              <a:rPr lang="en-GB" sz="2400" dirty="0"/>
              <a:t>a day </a:t>
            </a:r>
            <a:endParaRPr lang="en-GB" sz="2400" dirty="0" smtClean="0"/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GB" sz="2400" dirty="0" smtClean="0"/>
              <a:t>   e.g</a:t>
            </a:r>
            <a:r>
              <a:rPr lang="en-GB" sz="2400" dirty="0"/>
              <a:t>. menstrual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cs typeface="Times New Roman" pitchFamily="18" charset="0"/>
              </a:rPr>
              <a:t>Sleep hygiene</a:t>
            </a:r>
            <a:endParaRPr lang="en-GB" sz="3200" b="1" dirty="0">
              <a:cs typeface="Times New Roman" pitchFamily="18" charset="0"/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553" y="1643010"/>
            <a:ext cx="7419556" cy="4670425"/>
          </a:xfrm>
        </p:spPr>
        <p:txBody>
          <a:bodyPr/>
          <a:lstStyle/>
          <a:p>
            <a:pPr algn="just">
              <a:buFont typeface="Symbol" pitchFamily="18" charset="2"/>
              <a:buNone/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Avoid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Over-excitement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near bedtime  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Late evening exercise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Caffeine-containing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drinks late in the day (that includes cola and most chocolate drinks)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Large meals late at night (a light snack is good if it prevents hunger)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Excessive or late napping during the day</a:t>
            </a:r>
            <a:endParaRPr lang="en-GB" sz="2000" dirty="0">
              <a:cs typeface="Times New Roman" pitchFamily="18" charset="0"/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Too much time awake in bed (especially if distressed)</a:t>
            </a:r>
            <a:endParaRPr lang="en-GB" sz="2000" dirty="0">
              <a:cs typeface="Times New Roman" pitchFamily="18" charset="0"/>
            </a:endParaRPr>
          </a:p>
          <a:p>
            <a:pPr algn="just">
              <a:buFont typeface="Symbol" pitchFamily="18" charset="2"/>
              <a:buNone/>
            </a:pPr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3477"/>
            <a:ext cx="8229600" cy="1143000"/>
          </a:xfrm>
        </p:spPr>
        <p:txBody>
          <a:bodyPr/>
          <a:lstStyle/>
          <a:p>
            <a:r>
              <a:rPr lang="en-GB" sz="2800" dirty="0"/>
              <a:t>International Classification of Sleep Disorders </a:t>
            </a:r>
            <a:r>
              <a:rPr lang="en-GB" sz="2800" dirty="0" smtClean="0"/>
              <a:t>(2nd </a:t>
            </a:r>
            <a:r>
              <a:rPr lang="en-GB" sz="2800" dirty="0" err="1" smtClean="0"/>
              <a:t>edn</a:t>
            </a:r>
            <a:r>
              <a:rPr lang="en-GB" sz="2800" dirty="0" smtClean="0"/>
              <a:t>) </a:t>
            </a:r>
            <a:r>
              <a:rPr lang="en-GB" sz="2800" dirty="0"/>
              <a:t>(</a:t>
            </a:r>
            <a:r>
              <a:rPr lang="en-GB" sz="2800" dirty="0" smtClean="0"/>
              <a:t>ASDA, </a:t>
            </a:r>
            <a:r>
              <a:rPr lang="en-GB" sz="2800" dirty="0"/>
              <a:t>2005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850" y="1622871"/>
            <a:ext cx="8291512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Insomnia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Sleep-related </a:t>
            </a:r>
            <a:r>
              <a:rPr lang="en-GB" sz="2400" dirty="0"/>
              <a:t>breathing disorders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Hypersomnias</a:t>
            </a:r>
            <a:r>
              <a:rPr lang="en-GB" sz="2400" dirty="0"/>
              <a:t> of central origin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Circadian rhythm sleep disorders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Parasomnias</a:t>
            </a:r>
            <a:endParaRPr lang="en-GB" sz="2400" dirty="0"/>
          </a:p>
          <a:p>
            <a:pPr lvl="4">
              <a:lnSpc>
                <a:spcPct val="90000"/>
              </a:lnSpc>
            </a:pPr>
            <a:r>
              <a:rPr lang="en-GB" sz="2400" dirty="0"/>
              <a:t>Disorders of arousal (NREM)</a:t>
            </a:r>
          </a:p>
          <a:p>
            <a:pPr lvl="4">
              <a:lnSpc>
                <a:spcPct val="90000"/>
              </a:lnSpc>
            </a:pPr>
            <a:r>
              <a:rPr lang="en-GB" sz="2400" dirty="0"/>
              <a:t>REM sleep </a:t>
            </a:r>
            <a:r>
              <a:rPr lang="en-GB" sz="2400" dirty="0" err="1"/>
              <a:t>parasomnias</a:t>
            </a:r>
            <a:endParaRPr lang="en-GB" sz="2400" dirty="0"/>
          </a:p>
          <a:p>
            <a:pPr lvl="4">
              <a:lnSpc>
                <a:spcPct val="90000"/>
              </a:lnSpc>
            </a:pPr>
            <a:r>
              <a:rPr lang="en-GB" sz="2400" dirty="0"/>
              <a:t>Other </a:t>
            </a:r>
            <a:r>
              <a:rPr lang="en-GB" sz="2400" dirty="0" err="1"/>
              <a:t>parasomnias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Sleep-related </a:t>
            </a:r>
            <a:r>
              <a:rPr lang="en-GB" sz="2400" dirty="0"/>
              <a:t>movement disorders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Isolated symptoms/normal variants/unresolved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Other</a:t>
            </a:r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3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Insomnia</a:t>
            </a:r>
            <a:endParaRPr lang="en-GB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n-GB" sz="2000" dirty="0" smtClean="0">
                <a:latin typeface="Arial" charset="0"/>
                <a:ea typeface="PMingLiU" pitchFamily="18" charset="-120"/>
              </a:rPr>
              <a:t>Difficulty initiating or maintaining sleep or non-restorative sleep for at least one month (4 nights p/w) 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r>
              <a:rPr kumimoji="1" lang="en-GB" sz="2000" dirty="0" smtClean="0">
                <a:latin typeface="Arial" charset="0"/>
                <a:ea typeface="PMingLiU" pitchFamily="18" charset="-120"/>
              </a:rPr>
              <a:t>Clinically significant distress/impairment 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r>
              <a:rPr kumimoji="1" lang="en-GB" sz="2000" dirty="0" smtClean="0">
                <a:latin typeface="Arial" charset="0"/>
                <a:ea typeface="PMingLiU" pitchFamily="18" charset="-120"/>
              </a:rPr>
              <a:t>Not exclusively due to another sleep disorder, mental disorder or effects of a substance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r>
              <a:rPr kumimoji="1" lang="en-GB" sz="2000" dirty="0" smtClean="0">
                <a:latin typeface="Arial" charset="0"/>
                <a:ea typeface="PMingLiU" pitchFamily="18" charset="-120"/>
              </a:rPr>
              <a:t>Insomnia at the first assessment increases the risk of developing first-onset depression, an anxiety disorder or alcohol problems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endParaRPr kumimoji="1" lang="en-GB" sz="2000" dirty="0" smtClean="0">
              <a:latin typeface="Arial" charset="0"/>
              <a:ea typeface="PMingLiU" pitchFamily="18" charset="-120"/>
            </a:endParaRPr>
          </a:p>
          <a:p>
            <a:endParaRPr lang="en-US" altLang="zh-TW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Obstructive sleep apnoea</a:t>
            </a:r>
            <a:endParaRPr lang="en-US"/>
          </a:p>
        </p:txBody>
      </p:sp>
      <p:pic>
        <p:nvPicPr>
          <p:cNvPr id="631811" name="Picture 3" descr="apno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97778" y="2657226"/>
            <a:ext cx="2085975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Total/partial cessation of breathing &gt;10 seconds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Arousals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err="1" smtClean="0">
                <a:latin typeface="Arial" charset="0"/>
              </a:rPr>
              <a:t>Unrefreshed</a:t>
            </a:r>
            <a:r>
              <a:rPr lang="en-GB" sz="1800" dirty="0" smtClean="0">
                <a:latin typeface="Arial" charset="0"/>
              </a:rPr>
              <a:t> after sleep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Excessive daytime sleepiness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Snoring/noisy breathing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Body movements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 smtClean="0">
                <a:latin typeface="Arial" charset="0"/>
              </a:rPr>
              <a:t>Affects 2-4% of population</a:t>
            </a:r>
          </a:p>
          <a:p>
            <a:pPr>
              <a:buFont typeface="Courier New" pitchFamily="49" charset="0"/>
              <a:buChar char="o"/>
            </a:pPr>
            <a:r>
              <a:rPr lang="en-GB" sz="1800" dirty="0">
                <a:latin typeface="Arial" charset="0"/>
              </a:rPr>
              <a:t>M</a:t>
            </a:r>
            <a:r>
              <a:rPr lang="en-GB" sz="1800" dirty="0" smtClean="0">
                <a:latin typeface="Arial" charset="0"/>
              </a:rPr>
              <a:t>ale, overweight, alcohol, nasopharyngeal abnormalities</a:t>
            </a:r>
            <a:endParaRPr lang="en-US" sz="1800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250825" y="0"/>
            <a:ext cx="604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>
                <a:latin typeface="Arial" charset="0"/>
              </a:rPr>
              <a:t>Sleep-related breathing disorder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dirty="0" smtClean="0">
                <a:latin typeface="Arial" charset="0"/>
              </a:rPr>
              <a:t> Hypersomnia </a:t>
            </a:r>
            <a:r>
              <a:rPr lang="en-GB" dirty="0"/>
              <a:t>n</a:t>
            </a:r>
            <a:r>
              <a:rPr lang="en-GB" sz="3600" dirty="0" smtClean="0"/>
              <a:t>arcolepsy</a:t>
            </a:r>
            <a:endParaRPr lang="en-US" sz="360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Disorder of neural control mechanisms regulating sleep and </a:t>
            </a:r>
            <a:r>
              <a:rPr lang="en-GB" sz="2000" dirty="0" smtClean="0"/>
              <a:t>wake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Repeated sleep attacks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Cataplexy (loss of muscle tone)</a:t>
            </a:r>
          </a:p>
          <a:p>
            <a:pPr>
              <a:lnSpc>
                <a:spcPct val="90000"/>
              </a:lnSpc>
            </a:pPr>
            <a:r>
              <a:rPr lang="en-GB" sz="2000" dirty="0" err="1"/>
              <a:t>Hypnagogic</a:t>
            </a:r>
            <a:r>
              <a:rPr lang="en-GB" sz="2000" dirty="0"/>
              <a:t> hallucinations/sleep </a:t>
            </a:r>
            <a:r>
              <a:rPr lang="en-GB" sz="2000" dirty="0" smtClean="0"/>
              <a:t>paralysis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Peak incidence age 14 years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Affects 0.1</a:t>
            </a:r>
            <a:r>
              <a:rPr lang="en-GB" sz="2000" dirty="0"/>
              <a:t>% of general population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latin typeface="Arial" charset="0"/>
                <a:cs typeface="Arial" charset="0"/>
              </a:rPr>
              <a:t>Parasomnia</a:t>
            </a:r>
            <a:r>
              <a:rPr lang="en-GB" sz="3200" dirty="0" smtClean="0">
                <a:latin typeface="Arial" charset="0"/>
                <a:cs typeface="Arial" charset="0"/>
              </a:rPr>
              <a:t> s</a:t>
            </a:r>
            <a:r>
              <a:rPr lang="en-GB" sz="3200" dirty="0" smtClean="0"/>
              <a:t>leep </a:t>
            </a:r>
            <a:r>
              <a:rPr lang="en-GB" sz="3200" dirty="0"/>
              <a:t>paralysis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Preservation of muscle </a:t>
            </a:r>
            <a:r>
              <a:rPr lang="en-GB" sz="2800" dirty="0" err="1"/>
              <a:t>atonia</a:t>
            </a:r>
            <a:r>
              <a:rPr lang="en-GB" sz="2800" dirty="0"/>
              <a:t> during transition from </a:t>
            </a:r>
            <a:r>
              <a:rPr lang="en-GB" sz="2800" dirty="0" smtClean="0"/>
              <a:t>wakefulness; </a:t>
            </a:r>
            <a:r>
              <a:rPr lang="en-GB" sz="2800" dirty="0"/>
              <a:t>intrusion of alpha rhythm into REM sleep</a:t>
            </a:r>
          </a:p>
          <a:p>
            <a:r>
              <a:rPr lang="en-GB" sz="2800" dirty="0"/>
              <a:t>Full consciousness and recall</a:t>
            </a:r>
          </a:p>
          <a:p>
            <a:r>
              <a:rPr lang="en-GB" sz="2800" dirty="0"/>
              <a:t>Hallucinations in 25-75%</a:t>
            </a:r>
          </a:p>
          <a:p>
            <a:r>
              <a:rPr lang="en-GB" sz="2800" dirty="0"/>
              <a:t>Aborted by sensory stimulation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Circadian rhythm sleep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timing of sleep </a:t>
            </a:r>
          </a:p>
          <a:p>
            <a:r>
              <a:rPr lang="en-GB" sz="2000" dirty="0" smtClean="0"/>
              <a:t>Unable to sleep and wake at the times required for normal work, school and social needs </a:t>
            </a:r>
          </a:p>
          <a:p>
            <a:r>
              <a:rPr lang="en-GB" sz="2000" dirty="0" smtClean="0"/>
              <a:t>They are generally able to get enough sleep if allowed to sleep and wake at the times dictated by their body clocks </a:t>
            </a:r>
          </a:p>
          <a:p>
            <a:r>
              <a:rPr lang="en-GB" sz="2000" dirty="0" smtClean="0"/>
              <a:t>Unless they have another sleep disorder, their sleep is of normal quality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447779"/>
            <a:ext cx="8218487" cy="1157288"/>
          </a:xfrm>
        </p:spPr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Arousal disorders</a:t>
            </a:r>
            <a:endParaRPr lang="en-US" sz="3600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089" y="1916401"/>
            <a:ext cx="7935099" cy="4525962"/>
          </a:xfrm>
        </p:spPr>
        <p:txBody>
          <a:bodyPr/>
          <a:lstStyle/>
          <a:p>
            <a:r>
              <a:rPr lang="en-GB" sz="2400" dirty="0"/>
              <a:t>Partial arousal from </a:t>
            </a:r>
            <a:r>
              <a:rPr lang="en-GB" sz="2400" dirty="0" smtClean="0"/>
              <a:t>SWS</a:t>
            </a:r>
            <a:endParaRPr lang="en-GB" sz="2400" dirty="0"/>
          </a:p>
          <a:p>
            <a:r>
              <a:rPr lang="en-GB" sz="2400" dirty="0" err="1"/>
              <a:t>Confusional</a:t>
            </a:r>
            <a:r>
              <a:rPr lang="en-GB" sz="2400" dirty="0"/>
              <a:t> arousals (17% children; 3-4% adults) </a:t>
            </a:r>
          </a:p>
          <a:p>
            <a:r>
              <a:rPr lang="en-GB" sz="2400" dirty="0"/>
              <a:t>Sleepwalking (17% children; 3-4% adults)</a:t>
            </a:r>
          </a:p>
          <a:p>
            <a:r>
              <a:rPr lang="en-GB" sz="2400" dirty="0"/>
              <a:t>Sleep terrors (1-6.5% children; 2.2% adults)</a:t>
            </a:r>
          </a:p>
          <a:p>
            <a:endParaRPr lang="en-GB" sz="2800" dirty="0"/>
          </a:p>
          <a:p>
            <a:pPr>
              <a:buFont typeface="Symbol" pitchFamily="18" charset="2"/>
              <a:buNone/>
            </a:pPr>
            <a:endParaRPr lang="en-GB" dirty="0"/>
          </a:p>
          <a:p>
            <a:pPr>
              <a:buFont typeface="Symbol" pitchFamily="18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Arousal disorders are different from nightmares</a:t>
            </a:r>
            <a:r>
              <a:rPr lang="en-GB" sz="3600" dirty="0" smtClean="0"/>
              <a:t>…</a:t>
            </a:r>
            <a:endParaRPr lang="en-US" sz="3600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49059" y="1935858"/>
            <a:ext cx="6198650" cy="4114800"/>
          </a:xfrm>
        </p:spPr>
        <p:txBody>
          <a:bodyPr/>
          <a:lstStyle/>
          <a:p>
            <a:r>
              <a:rPr lang="en-GB" sz="2000" dirty="0"/>
              <a:t>Sleep stage</a:t>
            </a:r>
          </a:p>
          <a:p>
            <a:r>
              <a:rPr lang="en-GB" sz="2000" dirty="0"/>
              <a:t>Timing</a:t>
            </a:r>
          </a:p>
          <a:p>
            <a:r>
              <a:rPr lang="en-GB" sz="2000" dirty="0"/>
              <a:t>Intensity</a:t>
            </a:r>
          </a:p>
          <a:p>
            <a:r>
              <a:rPr lang="en-GB" sz="2000" dirty="0"/>
              <a:t>Mental content</a:t>
            </a:r>
          </a:p>
          <a:p>
            <a:r>
              <a:rPr lang="en-GB" sz="2000" dirty="0"/>
              <a:t>Violent behaviour</a:t>
            </a:r>
          </a:p>
          <a:p>
            <a:r>
              <a:rPr lang="en-GB" sz="2000" dirty="0"/>
              <a:t>Injury</a:t>
            </a:r>
          </a:p>
          <a:p>
            <a:r>
              <a:rPr lang="en-GB" sz="2000" dirty="0"/>
              <a:t>Memory for event</a:t>
            </a:r>
          </a:p>
          <a:p>
            <a:r>
              <a:rPr lang="en-GB" sz="2000" dirty="0"/>
              <a:t>Ability to arouse</a:t>
            </a:r>
          </a:p>
          <a:p>
            <a:r>
              <a:rPr lang="en-GB" sz="2000" dirty="0"/>
              <a:t>Family history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037" y="415177"/>
            <a:ext cx="8229600" cy="1143000"/>
          </a:xfrm>
        </p:spPr>
        <p:txBody>
          <a:bodyPr/>
          <a:lstStyle/>
          <a:p>
            <a:r>
              <a:rPr lang="en-GB" sz="3600" dirty="0"/>
              <a:t>REM sleep behaviour disorder</a:t>
            </a:r>
            <a:endParaRPr lang="en-US" sz="3600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39" y="2035005"/>
            <a:ext cx="7694612" cy="3433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Preservation of muscle tone during REM sleep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Acting out dreams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Increase in violent/action-filled dreams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Older males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40% associated with neurological disorders; 60% idiopathic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</a:t>
            </a:r>
            <a:r>
              <a:rPr lang="en-GB" sz="3200" dirty="0" err="1" smtClean="0"/>
              <a:t>suprachiasmatic</a:t>
            </a:r>
            <a:r>
              <a:rPr lang="en-GB" sz="3200" dirty="0" smtClean="0"/>
              <a:t> nucleus (SCN)</a:t>
            </a:r>
            <a:endParaRPr lang="en-US" sz="3200" dirty="0"/>
          </a:p>
        </p:txBody>
      </p:sp>
      <p:pic>
        <p:nvPicPr>
          <p:cNvPr id="574467" name="Picture 3" descr="SC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1723" y="2589468"/>
            <a:ext cx="4121069" cy="2486378"/>
          </a:xfrm>
          <a:noFill/>
          <a:ln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2224" y="1827213"/>
            <a:ext cx="4041775" cy="4114800"/>
          </a:xfrm>
        </p:spPr>
        <p:txBody>
          <a:bodyPr/>
          <a:lstStyle/>
          <a:p>
            <a:r>
              <a:rPr lang="en-GB" sz="1600" dirty="0" smtClean="0"/>
              <a:t>Via neurons of the </a:t>
            </a:r>
            <a:r>
              <a:rPr lang="en-GB" sz="1600" dirty="0" err="1" smtClean="0"/>
              <a:t>retinohypothalamic</a:t>
            </a:r>
            <a:r>
              <a:rPr lang="en-GB" sz="1600" dirty="0" smtClean="0"/>
              <a:t> path</a:t>
            </a:r>
          </a:p>
          <a:p>
            <a:r>
              <a:rPr lang="en-GB" sz="1600" dirty="0" smtClean="0"/>
              <a:t>Sleep-inducing reactions </a:t>
            </a:r>
          </a:p>
          <a:p>
            <a:pPr lvl="1"/>
            <a:r>
              <a:rPr lang="en-GB" sz="1600" dirty="0" smtClean="0"/>
              <a:t>lowered body temperature and </a:t>
            </a:r>
          </a:p>
          <a:p>
            <a:pPr lvl="1"/>
            <a:r>
              <a:rPr lang="en-GB" sz="1600" dirty="0" smtClean="0"/>
              <a:t>blood pressure</a:t>
            </a:r>
          </a:p>
          <a:p>
            <a:pPr lvl="1"/>
            <a:r>
              <a:rPr lang="en-GB" sz="1600" dirty="0" smtClean="0"/>
              <a:t>melatonin binding to receptors in the SCN</a:t>
            </a:r>
          </a:p>
          <a:p>
            <a:r>
              <a:rPr lang="en-GB" sz="1600" dirty="0" smtClean="0"/>
              <a:t>PER gene for biological clock, was involved in all three mutations of fly (</a:t>
            </a:r>
            <a:r>
              <a:rPr lang="en-GB" sz="1600" dirty="0" err="1" smtClean="0"/>
              <a:t>Stanewsky</a:t>
            </a:r>
            <a:r>
              <a:rPr lang="en-GB" sz="1600" dirty="0" smtClean="0"/>
              <a:t>, 2003) </a:t>
            </a:r>
          </a:p>
          <a:p>
            <a:r>
              <a:rPr lang="en-GB" sz="1600" dirty="0" smtClean="0"/>
              <a:t>Mammals also carry the same gene, but it is referred to as the clock gene (King &amp; Takahashi, 2000)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Other </a:t>
            </a:r>
            <a:r>
              <a:rPr lang="en-GB" sz="3200" dirty="0" err="1" smtClean="0"/>
              <a:t>parasomnias</a:t>
            </a:r>
            <a:endParaRPr lang="en-US" sz="3200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Exploding head syndrome</a:t>
            </a:r>
          </a:p>
          <a:p>
            <a:r>
              <a:rPr lang="en-GB" dirty="0"/>
              <a:t>Sleep enuresis</a:t>
            </a:r>
          </a:p>
          <a:p>
            <a:r>
              <a:rPr lang="en-GB" dirty="0"/>
              <a:t>Sleep groaning (</a:t>
            </a:r>
            <a:r>
              <a:rPr lang="en-GB" dirty="0" err="1"/>
              <a:t>catathrenia</a:t>
            </a:r>
            <a:r>
              <a:rPr lang="en-GB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Restless </a:t>
            </a:r>
            <a:r>
              <a:rPr lang="en-GB" sz="3200" dirty="0" smtClean="0"/>
              <a:t>legs syndrome (RLS)/periodic limb </a:t>
            </a:r>
            <a:r>
              <a:rPr lang="en-GB" sz="3200" dirty="0"/>
              <a:t>m</a:t>
            </a:r>
            <a:r>
              <a:rPr lang="en-GB" sz="3200" dirty="0" smtClean="0"/>
              <a:t>ovement disorder (PLMD)</a:t>
            </a:r>
            <a:endParaRPr lang="en-US" sz="3200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RLS – uncomfortable tingling/crawling sensations in the legs during periods of inactivity, reduced by movement</a:t>
            </a:r>
          </a:p>
          <a:p>
            <a:endParaRPr lang="en-GB" sz="2000" dirty="0"/>
          </a:p>
          <a:p>
            <a:r>
              <a:rPr lang="en-GB" sz="2000" dirty="0"/>
              <a:t>PLMD – brief (0.5-5sec) periodic, stereotypic repetitive movements every 20-40 seconds, series &gt;4, which may be associated with cortical arousal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of sleep</a:t>
            </a:r>
            <a:endParaRPr lang="en-GB" dirty="0"/>
          </a:p>
        </p:txBody>
      </p:sp>
      <p:pic>
        <p:nvPicPr>
          <p:cNvPr id="6" name="Content Placeholder 5" descr="mechanisms of slee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1744" y="2808288"/>
            <a:ext cx="5010150" cy="21526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sleep</a:t>
            </a:r>
            <a:endParaRPr lang="en-GB" dirty="0"/>
          </a:p>
        </p:txBody>
      </p:sp>
      <p:pic>
        <p:nvPicPr>
          <p:cNvPr id="6" name="Content Placeholder 5" descr="sleep st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6856" y="2770188"/>
            <a:ext cx="7019925" cy="22288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sleep</a:t>
            </a:r>
            <a:endParaRPr lang="en-GB" dirty="0"/>
          </a:p>
        </p:txBody>
      </p:sp>
      <p:pic>
        <p:nvPicPr>
          <p:cNvPr id="7" name="Content Placeholder 6" descr="theories of sleep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9419" y="3384550"/>
            <a:ext cx="4114800" cy="10001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Disorders of sleep</a:t>
            </a:r>
            <a:endParaRPr lang="en-GB" dirty="0"/>
          </a:p>
        </p:txBody>
      </p:sp>
      <p:pic>
        <p:nvPicPr>
          <p:cNvPr id="6" name="Content Placeholder 5" descr="disorder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4736" y="1827213"/>
            <a:ext cx="6824165" cy="4114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</a:t>
            </a:r>
            <a:endParaRPr lang="en-GB" dirty="0"/>
          </a:p>
        </p:txBody>
      </p:sp>
      <p:pic>
        <p:nvPicPr>
          <p:cNvPr id="4" name="Content Placeholder 3" descr="slee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9160" y="1827213"/>
            <a:ext cx="4123687" cy="4114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Readings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400" dirty="0" smtClean="0"/>
              <a:t>Barnes, J. (2011). </a:t>
            </a:r>
            <a:r>
              <a:rPr lang="en-GB" sz="1400" i="1" dirty="0" smtClean="0"/>
              <a:t>Essential Biological Psychology</a:t>
            </a:r>
            <a:r>
              <a:rPr lang="en-GB" sz="1400" dirty="0" smtClean="0"/>
              <a:t> (Chapter 9). London: Sage.</a:t>
            </a:r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i="1" dirty="0" smtClean="0"/>
              <a:t>The Essentials</a:t>
            </a:r>
          </a:p>
          <a:p>
            <a:pPr>
              <a:buNone/>
            </a:pPr>
            <a:r>
              <a:rPr lang="en-GB" sz="1400" dirty="0" smtClean="0"/>
              <a:t>	Crick, F., &amp; </a:t>
            </a:r>
            <a:r>
              <a:rPr lang="en-GB" sz="1400" dirty="0" err="1" smtClean="0"/>
              <a:t>Mitchison</a:t>
            </a:r>
            <a:r>
              <a:rPr lang="en-GB" sz="1400" dirty="0" smtClean="0"/>
              <a:t>, G. (1983). The function of dream sleep. </a:t>
            </a:r>
            <a:r>
              <a:rPr lang="en-GB" sz="1400" i="1" dirty="0" smtClean="0"/>
              <a:t>Nature</a:t>
            </a:r>
            <a:r>
              <a:rPr lang="en-GB" sz="1400" dirty="0" smtClean="0"/>
              <a:t>, 304(5922), 111-114.</a:t>
            </a:r>
          </a:p>
          <a:p>
            <a:pPr eaLnBrk="1" hangingPunct="1">
              <a:buNone/>
            </a:pPr>
            <a:endParaRPr lang="en-GB" sz="1400" dirty="0" smtClean="0"/>
          </a:p>
          <a:p>
            <a:pPr eaLnBrk="1" hangingPunct="1"/>
            <a:r>
              <a:rPr lang="en-GB" sz="1400" i="1" dirty="0" smtClean="0"/>
              <a:t>Next Steps</a:t>
            </a:r>
          </a:p>
          <a:p>
            <a:pPr>
              <a:buNone/>
            </a:pPr>
            <a:r>
              <a:rPr lang="en-GB" sz="1400" dirty="0" smtClean="0"/>
              <a:t>	Moore, R.Y. (2007). </a:t>
            </a:r>
            <a:r>
              <a:rPr lang="en-GB" sz="1400" dirty="0" err="1" smtClean="0"/>
              <a:t>Suprachiasmatic</a:t>
            </a:r>
            <a:r>
              <a:rPr lang="en-GB" sz="1400" dirty="0" smtClean="0"/>
              <a:t> nucleus in sleep-wake regulation. </a:t>
            </a:r>
            <a:r>
              <a:rPr lang="en-GB" sz="1400" i="1" dirty="0" smtClean="0"/>
              <a:t>Sleep Medicine Reviews</a:t>
            </a:r>
            <a:r>
              <a:rPr lang="en-GB" sz="1400" smtClean="0"/>
              <a:t>, 8(Suppl</a:t>
            </a:r>
            <a:r>
              <a:rPr lang="en-GB" sz="1400" dirty="0" smtClean="0"/>
              <a:t>. 3), 27-33.</a:t>
            </a:r>
          </a:p>
          <a:p>
            <a:pPr eaLnBrk="1" hangingPunct="1">
              <a:buNone/>
            </a:pPr>
            <a:endParaRPr lang="en-GB" sz="1400" dirty="0" smtClean="0">
              <a:ea typeface="+mn-ea"/>
              <a:cs typeface="+mn-cs"/>
            </a:endParaRPr>
          </a:p>
          <a:p>
            <a:pPr eaLnBrk="1" hangingPunct="1"/>
            <a:r>
              <a:rPr lang="en-US" sz="1400" i="1" dirty="0" smtClean="0"/>
              <a:t>Delving Deeper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Matwiyoff</a:t>
            </a:r>
            <a:r>
              <a:rPr lang="en-GB" sz="1400" dirty="0" smtClean="0"/>
              <a:t>, G., &amp; Lee-</a:t>
            </a:r>
            <a:r>
              <a:rPr lang="en-GB" sz="1400" dirty="0" err="1" smtClean="0"/>
              <a:t>Chiong</a:t>
            </a:r>
            <a:r>
              <a:rPr lang="en-GB" sz="1400" dirty="0" smtClean="0"/>
              <a:t>, T. (2010). </a:t>
            </a:r>
            <a:r>
              <a:rPr lang="en-GB" sz="1400" dirty="0" err="1" smtClean="0"/>
              <a:t>Parasomnias</a:t>
            </a:r>
            <a:r>
              <a:rPr lang="en-GB" sz="1400" dirty="0" smtClean="0"/>
              <a:t>: an overview. </a:t>
            </a:r>
            <a:r>
              <a:rPr lang="en-GB" sz="1400" i="1" dirty="0" smtClean="0"/>
              <a:t>Indian Journal of Medical Resources</a:t>
            </a:r>
            <a:r>
              <a:rPr lang="en-GB" sz="1400" dirty="0" smtClean="0"/>
              <a:t>, 131, 333-337.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 eaLnBrk="1" hangingPunct="1"/>
            <a:endParaRPr lang="en-US" sz="1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i="1" dirty="0" smtClean="0"/>
              <a:t>	</a:t>
            </a:r>
            <a:endParaRPr lang="en-GB" sz="1400" dirty="0" smtClean="0"/>
          </a:p>
          <a:p>
            <a:pPr eaLnBrk="1" hangingPunct="1">
              <a:buFont typeface="Wingdings" pitchFamily="2" charset="2"/>
              <a:buNone/>
            </a:pPr>
            <a:endParaRPr lang="en-GB" sz="1400" i="1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SCN</a:t>
            </a:r>
            <a:endParaRPr lang="en-GB" dirty="0"/>
          </a:p>
        </p:txBody>
      </p:sp>
      <p:pic>
        <p:nvPicPr>
          <p:cNvPr id="5754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7676" y="2067951"/>
            <a:ext cx="3364486" cy="3633323"/>
          </a:xfrm>
          <a:noFill/>
          <a:ln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sz="1800" dirty="0" smtClean="0">
                <a:latin typeface="Arial" charset="0"/>
              </a:rPr>
              <a:t>Transect optic nerve </a:t>
            </a:r>
            <a:r>
              <a:rPr lang="en-GB" sz="1800" i="1" dirty="0" smtClean="0">
                <a:latin typeface="Arial" charset="0"/>
              </a:rPr>
              <a:t>before</a:t>
            </a:r>
            <a:r>
              <a:rPr lang="en-GB" sz="1800" dirty="0" smtClean="0">
                <a:latin typeface="Arial" charset="0"/>
              </a:rPr>
              <a:t> optic chiasm – no light/dark entrainment</a:t>
            </a:r>
          </a:p>
          <a:p>
            <a:pPr>
              <a:spcBef>
                <a:spcPct val="50000"/>
              </a:spcBef>
            </a:pPr>
            <a:endParaRPr lang="en-GB" sz="1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 smtClean="0">
                <a:latin typeface="Arial" charset="0"/>
              </a:rPr>
              <a:t>Transect optic nerve </a:t>
            </a:r>
            <a:r>
              <a:rPr lang="en-GB" sz="1800" i="1" dirty="0" smtClean="0">
                <a:latin typeface="Arial" charset="0"/>
              </a:rPr>
              <a:t>after</a:t>
            </a:r>
            <a:r>
              <a:rPr lang="en-GB" sz="1800" dirty="0" smtClean="0">
                <a:latin typeface="Arial" charset="0"/>
              </a:rPr>
              <a:t> optic chiasm – preserved light/dark entrainment</a:t>
            </a:r>
          </a:p>
          <a:p>
            <a:pPr>
              <a:spcBef>
                <a:spcPct val="50000"/>
              </a:spcBef>
            </a:pPr>
            <a:endParaRPr lang="en-GB" sz="1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 err="1" smtClean="0">
                <a:latin typeface="Arial" charset="0"/>
              </a:rPr>
              <a:t>Retinohypothalamic</a:t>
            </a:r>
            <a:r>
              <a:rPr lang="en-GB" sz="1800" dirty="0" smtClean="0">
                <a:latin typeface="Arial" charset="0"/>
              </a:rPr>
              <a:t> tracts – to SCN</a:t>
            </a:r>
            <a:endParaRPr lang="en-US" sz="1800" dirty="0" smtClean="0">
              <a:latin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680" y="279047"/>
            <a:ext cx="7313612" cy="1143000"/>
          </a:xfrm>
        </p:spPr>
        <p:txBody>
          <a:bodyPr/>
          <a:lstStyle/>
          <a:p>
            <a:r>
              <a:rPr lang="en-GB" dirty="0"/>
              <a:t>Circadian rhythms and SCN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3243" y="1850849"/>
            <a:ext cx="7501467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SCN projects directly to cholinergic basal forebrain and posterior hypothalamus which influence cortical arousal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SCN is influenced by light and other </a:t>
            </a:r>
            <a:r>
              <a:rPr lang="en-GB" sz="2400" dirty="0" smtClean="0"/>
              <a:t>‘</a:t>
            </a:r>
            <a:r>
              <a:rPr lang="en-GB" sz="2400" dirty="0" err="1" smtClean="0"/>
              <a:t>zeitgebers</a:t>
            </a:r>
            <a:r>
              <a:rPr lang="en-GB" sz="2400" dirty="0" smtClean="0"/>
              <a:t>’ – ‘time givers’, </a:t>
            </a:r>
            <a:r>
              <a:rPr lang="en-GB" sz="2400" dirty="0"/>
              <a:t>including social cues, noise, temperature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791" y="312914"/>
            <a:ext cx="7313612" cy="1143000"/>
          </a:xfrm>
        </p:spPr>
        <p:txBody>
          <a:bodyPr/>
          <a:lstStyle/>
          <a:p>
            <a:r>
              <a:rPr lang="en-GB" dirty="0"/>
              <a:t>Circadian rhythms and melatonin</a:t>
            </a:r>
            <a:endParaRPr 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955" y="1717675"/>
            <a:ext cx="8229600" cy="4713288"/>
          </a:xfrm>
        </p:spPr>
        <p:txBody>
          <a:bodyPr/>
          <a:lstStyle/>
          <a:p>
            <a:r>
              <a:rPr lang="en-GB" sz="2400" dirty="0"/>
              <a:t>Light influences the hypothalamus via </a:t>
            </a:r>
            <a:r>
              <a:rPr lang="en-GB" sz="2400" dirty="0" err="1"/>
              <a:t>retino</a:t>
            </a:r>
            <a:r>
              <a:rPr lang="en-GB" sz="2400" dirty="0"/>
              <a:t>-hypothalamic tracts from optic chiasm</a:t>
            </a:r>
          </a:p>
          <a:p>
            <a:endParaRPr lang="en-GB" sz="2400" dirty="0"/>
          </a:p>
          <a:p>
            <a:r>
              <a:rPr lang="en-GB" sz="2400" dirty="0"/>
              <a:t>Light suppresses SCN firing and this in </a:t>
            </a:r>
            <a:r>
              <a:rPr lang="en-GB" sz="2400" dirty="0" smtClean="0"/>
              <a:t>turn </a:t>
            </a:r>
            <a:r>
              <a:rPr lang="en-GB" sz="2400" dirty="0"/>
              <a:t>suppresses pineal production of melatonin</a:t>
            </a:r>
          </a:p>
          <a:p>
            <a:endParaRPr lang="en-GB" sz="2400" dirty="0"/>
          </a:p>
          <a:p>
            <a:r>
              <a:rPr lang="en-GB" sz="2400" dirty="0"/>
              <a:t>Melatonin is a </a:t>
            </a:r>
            <a:r>
              <a:rPr lang="en-GB" sz="2400" dirty="0" err="1"/>
              <a:t>neuro</a:t>
            </a:r>
            <a:r>
              <a:rPr lang="en-GB" sz="2400" dirty="0"/>
              <a:t>-endocrine marker of darkness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Sleepiness over a </a:t>
            </a:r>
            <a:r>
              <a:rPr lang="en-GB" sz="3200" dirty="0" smtClean="0"/>
              <a:t>24-hour </a:t>
            </a:r>
            <a:r>
              <a:rPr lang="en-GB" sz="3200" dirty="0"/>
              <a:t>period</a:t>
            </a:r>
            <a:endParaRPr lang="en-US" sz="3200" dirty="0"/>
          </a:p>
        </p:txBody>
      </p:sp>
      <p:pic>
        <p:nvPicPr>
          <p:cNvPr id="578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1346" y="2460020"/>
            <a:ext cx="7717543" cy="297857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Patterns of sleep and wakefulness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3569" y="2086857"/>
          <a:ext cx="73136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6"/>
                <a:gridCol w="365680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Age and condition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Average amount of sleep per day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Newborn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up to 18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1–12 months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14–18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1–3 years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12–15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3–5 years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11–13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5–12 years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9–11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Adolescents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9–10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Adults, including elderly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7–8 (+) hours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Pregnant women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8 (+) hours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1899</TotalTime>
  <Words>1943</Words>
  <Application>Microsoft Office PowerPoint</Application>
  <PresentationFormat>On-screen Show (4:3)</PresentationFormat>
  <Paragraphs>356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Theme1</vt:lpstr>
      <vt:lpstr>Chapter 9</vt:lpstr>
      <vt:lpstr>How do we define sleep?</vt:lpstr>
      <vt:lpstr>Biological rhythms </vt:lpstr>
      <vt:lpstr>The suprachiasmatic nucleus (SCN)</vt:lpstr>
      <vt:lpstr>SCN</vt:lpstr>
      <vt:lpstr>Circadian rhythms and SCN</vt:lpstr>
      <vt:lpstr>Circadian rhythms and melatonin</vt:lpstr>
      <vt:lpstr>Sleepiness over a 24-hour period</vt:lpstr>
      <vt:lpstr>Patterns of sleep and wakefulness</vt:lpstr>
      <vt:lpstr>Measuring sleep</vt:lpstr>
      <vt:lpstr>Sleep stages</vt:lpstr>
      <vt:lpstr>EEG tracings</vt:lpstr>
      <vt:lpstr>Ponto-geniculo-occipital waves or PGO waves</vt:lpstr>
      <vt:lpstr>Sequences of NREM &amp; REM sleep</vt:lpstr>
      <vt:lpstr>Slide 15</vt:lpstr>
      <vt:lpstr>Slide 16</vt:lpstr>
      <vt:lpstr>Slide 17</vt:lpstr>
      <vt:lpstr>Slide 18</vt:lpstr>
      <vt:lpstr>Neurotransmitters &amp; neuromodulators of sleep</vt:lpstr>
      <vt:lpstr>Neurotransmitters &amp; neuromodulators of sleep</vt:lpstr>
      <vt:lpstr>Why do we sleep? Evolutionary/adaptive </vt:lpstr>
      <vt:lpstr>Repair &amp; restoration theory of sleep</vt:lpstr>
      <vt:lpstr>Theories of REM sleep</vt:lpstr>
      <vt:lpstr>Functions of sleep thought to include…</vt:lpstr>
      <vt:lpstr>Sleep deprivation</vt:lpstr>
      <vt:lpstr>Effects of sleep disruption</vt:lpstr>
      <vt:lpstr>Effects of sleep disruption (cont.)</vt:lpstr>
      <vt:lpstr>Sleep problems vs sleep disorders</vt:lpstr>
      <vt:lpstr>Sleep hygiene</vt:lpstr>
      <vt:lpstr>Sleep hygiene</vt:lpstr>
      <vt:lpstr>International Classification of Sleep Disorders (2nd edn) (ASDA, 2005)</vt:lpstr>
      <vt:lpstr>Insomnia</vt:lpstr>
      <vt:lpstr>Obstructive sleep apnoea</vt:lpstr>
      <vt:lpstr>  Hypersomnia narcolepsy</vt:lpstr>
      <vt:lpstr>Parasomnia sleep paralysis</vt:lpstr>
      <vt:lpstr>Circadian rhythm sleep disorders</vt:lpstr>
      <vt:lpstr> Arousal disorders</vt:lpstr>
      <vt:lpstr>Arousal disorders are different from nightmares…</vt:lpstr>
      <vt:lpstr>REM sleep behaviour disorder</vt:lpstr>
      <vt:lpstr>Other parasomnias</vt:lpstr>
      <vt:lpstr>Restless legs syndrome (RLS)/periodic limb movement disorder (PLMD)</vt:lpstr>
      <vt:lpstr>Mechanisms of sleep</vt:lpstr>
      <vt:lpstr>Stages of sleep</vt:lpstr>
      <vt:lpstr>Theories of sleep</vt:lpstr>
      <vt:lpstr>Disorders of sleep</vt:lpstr>
      <vt:lpstr>Sleep</vt:lpstr>
      <vt:lpstr>Readings</vt:lpstr>
    </vt:vector>
  </TitlesOfParts>
  <Company>MESH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Barnes</dc:creator>
  <cp:lastModifiedBy>harwood</cp:lastModifiedBy>
  <cp:revision>147</cp:revision>
  <dcterms:created xsi:type="dcterms:W3CDTF">2011-03-24T11:56:42Z</dcterms:created>
  <dcterms:modified xsi:type="dcterms:W3CDTF">2013-01-07T14:46:05Z</dcterms:modified>
</cp:coreProperties>
</file>